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39"/>
  </p:notesMasterIdLst>
  <p:handoutMasterIdLst>
    <p:handoutMasterId r:id="rId140"/>
  </p:handoutMasterIdLst>
  <p:sldIdLst>
    <p:sldId id="2241" r:id="rId2"/>
    <p:sldId id="2471" r:id="rId3"/>
    <p:sldId id="2617" r:id="rId4"/>
    <p:sldId id="2619" r:id="rId5"/>
    <p:sldId id="2545" r:id="rId6"/>
    <p:sldId id="2616" r:id="rId7"/>
    <p:sldId id="2620" r:id="rId8"/>
    <p:sldId id="2622" r:id="rId9"/>
    <p:sldId id="2624" r:id="rId10"/>
    <p:sldId id="2623" r:id="rId11"/>
    <p:sldId id="2625" r:id="rId12"/>
    <p:sldId id="2626" r:id="rId13"/>
    <p:sldId id="2627" r:id="rId14"/>
    <p:sldId id="2628" r:id="rId15"/>
    <p:sldId id="2629" r:id="rId16"/>
    <p:sldId id="2631" r:id="rId17"/>
    <p:sldId id="2607" r:id="rId18"/>
    <p:sldId id="2609" r:id="rId19"/>
    <p:sldId id="2610" r:id="rId20"/>
    <p:sldId id="2612" r:id="rId21"/>
    <p:sldId id="2611" r:id="rId22"/>
    <p:sldId id="2613" r:id="rId23"/>
    <p:sldId id="2614" r:id="rId24"/>
    <p:sldId id="2615" r:id="rId25"/>
    <p:sldId id="2587" r:id="rId26"/>
    <p:sldId id="2474" r:id="rId27"/>
    <p:sldId id="2475" r:id="rId28"/>
    <p:sldId id="2476" r:id="rId29"/>
    <p:sldId id="2599" r:id="rId30"/>
    <p:sldId id="2477" r:id="rId31"/>
    <p:sldId id="2589" r:id="rId32"/>
    <p:sldId id="2480" r:id="rId33"/>
    <p:sldId id="2481" r:id="rId34"/>
    <p:sldId id="2482" r:id="rId35"/>
    <p:sldId id="2632" r:id="rId36"/>
    <p:sldId id="2486" r:id="rId37"/>
    <p:sldId id="2487" r:id="rId38"/>
    <p:sldId id="2633" r:id="rId39"/>
    <p:sldId id="2488" r:id="rId40"/>
    <p:sldId id="2490" r:id="rId41"/>
    <p:sldId id="2489" r:id="rId42"/>
    <p:sldId id="2492" r:id="rId43"/>
    <p:sldId id="2484" r:id="rId44"/>
    <p:sldId id="2494" r:id="rId45"/>
    <p:sldId id="2496" r:id="rId46"/>
    <p:sldId id="2588" r:id="rId47"/>
    <p:sldId id="2506" r:id="rId48"/>
    <p:sldId id="2507" r:id="rId49"/>
    <p:sldId id="2541" r:id="rId50"/>
    <p:sldId id="2542" r:id="rId51"/>
    <p:sldId id="2543" r:id="rId52"/>
    <p:sldId id="2544" r:id="rId53"/>
    <p:sldId id="2546" r:id="rId54"/>
    <p:sldId id="2547" r:id="rId55"/>
    <p:sldId id="2548" r:id="rId56"/>
    <p:sldId id="2549" r:id="rId57"/>
    <p:sldId id="2550" r:id="rId58"/>
    <p:sldId id="2551" r:id="rId59"/>
    <p:sldId id="2552" r:id="rId60"/>
    <p:sldId id="2554" r:id="rId61"/>
    <p:sldId id="2557" r:id="rId62"/>
    <p:sldId id="2583" r:id="rId63"/>
    <p:sldId id="2558" r:id="rId64"/>
    <p:sldId id="2559" r:id="rId65"/>
    <p:sldId id="2560" r:id="rId66"/>
    <p:sldId id="2561" r:id="rId67"/>
    <p:sldId id="2562" r:id="rId68"/>
    <p:sldId id="2508" r:id="rId69"/>
    <p:sldId id="2493" r:id="rId70"/>
    <p:sldId id="2501" r:id="rId71"/>
    <p:sldId id="2590" r:id="rId72"/>
    <p:sldId id="2497" r:id="rId73"/>
    <p:sldId id="2584" r:id="rId74"/>
    <p:sldId id="2498" r:id="rId75"/>
    <p:sldId id="2495" r:id="rId76"/>
    <p:sldId id="2540" r:id="rId77"/>
    <p:sldId id="2591" r:id="rId78"/>
    <p:sldId id="2500" r:id="rId79"/>
    <p:sldId id="2503" r:id="rId80"/>
    <p:sldId id="2563" r:id="rId81"/>
    <p:sldId id="2564" r:id="rId82"/>
    <p:sldId id="2565" r:id="rId83"/>
    <p:sldId id="2566" r:id="rId84"/>
    <p:sldId id="2567" r:id="rId85"/>
    <p:sldId id="2568" r:id="rId86"/>
    <p:sldId id="2569" r:id="rId87"/>
    <p:sldId id="2570" r:id="rId88"/>
    <p:sldId id="2593" r:id="rId89"/>
    <p:sldId id="2592" r:id="rId90"/>
    <p:sldId id="2504" r:id="rId91"/>
    <p:sldId id="2509" r:id="rId92"/>
    <p:sldId id="2585" r:id="rId93"/>
    <p:sldId id="2510" r:id="rId94"/>
    <p:sldId id="2575" r:id="rId95"/>
    <p:sldId id="2511" r:id="rId96"/>
    <p:sldId id="2512" r:id="rId97"/>
    <p:sldId id="2586" r:id="rId98"/>
    <p:sldId id="2513" r:id="rId99"/>
    <p:sldId id="2514" r:id="rId100"/>
    <p:sldId id="2515" r:id="rId101"/>
    <p:sldId id="2516" r:id="rId102"/>
    <p:sldId id="2517" r:id="rId103"/>
    <p:sldId id="2594" r:id="rId104"/>
    <p:sldId id="2595" r:id="rId105"/>
    <p:sldId id="2519" r:id="rId106"/>
    <p:sldId id="2600" r:id="rId107"/>
    <p:sldId id="2601" r:id="rId108"/>
    <p:sldId id="2521" r:id="rId109"/>
    <p:sldId id="2536" r:id="rId110"/>
    <p:sldId id="2596" r:id="rId111"/>
    <p:sldId id="2598" r:id="rId112"/>
    <p:sldId id="2537" r:id="rId113"/>
    <p:sldId id="2538" r:id="rId114"/>
    <p:sldId id="2539" r:id="rId115"/>
    <p:sldId id="2518" r:id="rId116"/>
    <p:sldId id="2522" r:id="rId117"/>
    <p:sldId id="2520" r:id="rId118"/>
    <p:sldId id="2579" r:id="rId119"/>
    <p:sldId id="2524" r:id="rId120"/>
    <p:sldId id="2525" r:id="rId121"/>
    <p:sldId id="2526" r:id="rId122"/>
    <p:sldId id="2527" r:id="rId123"/>
    <p:sldId id="2528" r:id="rId124"/>
    <p:sldId id="2529" r:id="rId125"/>
    <p:sldId id="2530" r:id="rId126"/>
    <p:sldId id="2531" r:id="rId127"/>
    <p:sldId id="2576" r:id="rId128"/>
    <p:sldId id="2577" r:id="rId129"/>
    <p:sldId id="2578" r:id="rId130"/>
    <p:sldId id="2580" r:id="rId131"/>
    <p:sldId id="2581" r:id="rId132"/>
    <p:sldId id="2523" r:id="rId133"/>
    <p:sldId id="2555" r:id="rId134"/>
    <p:sldId id="2556" r:id="rId135"/>
    <p:sldId id="2571" r:id="rId136"/>
    <p:sldId id="2574" r:id="rId137"/>
    <p:sldId id="2532" r:id="rId13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374B"/>
    <a:srgbClr val="0432FF"/>
    <a:srgbClr val="BE374B"/>
    <a:srgbClr val="EACBA3"/>
    <a:srgbClr val="E2EAF7"/>
    <a:srgbClr val="FF5F00"/>
    <a:srgbClr val="FF7E79"/>
    <a:srgbClr val="F6F9D6"/>
    <a:srgbClr val="B0FFD3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329C24-1671-4946-8A47-F7ACD00AEEE9}" v="219" dt="2024-10-17T05:08:42.8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0" autoAdjust="0"/>
    <p:restoredTop sz="76187" autoAdjust="0"/>
  </p:normalViewPr>
  <p:slideViewPr>
    <p:cSldViewPr>
      <p:cViewPr varScale="1">
        <p:scale>
          <a:sx n="108" d="100"/>
          <a:sy n="108" d="100"/>
        </p:scale>
        <p:origin x="888" y="192"/>
      </p:cViewPr>
      <p:guideLst>
        <p:guide orient="horz" pos="2889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handoutMaster" Target="handoutMasters/handoutMaster1.xml"/><Relationship Id="rId14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达 魏" userId="ca17b13798aa44f7" providerId="LiveId" clId="{78329C24-1671-4946-8A47-F7ACD00AEEE9}"/>
    <pc:docChg chg="undo custSel addSld delSld modSld sldOrd">
      <pc:chgData name="星达 魏" userId="ca17b13798aa44f7" providerId="LiveId" clId="{78329C24-1671-4946-8A47-F7ACD00AEEE9}" dt="2024-10-17T05:42:52.304" v="1999" actId="20577"/>
      <pc:docMkLst>
        <pc:docMk/>
      </pc:docMkLst>
      <pc:sldChg chg="modSp mod">
        <pc:chgData name="星达 魏" userId="ca17b13798aa44f7" providerId="LiveId" clId="{78329C24-1671-4946-8A47-F7ACD00AEEE9}" dt="2024-10-17T03:08:24.396" v="1407" actId="20577"/>
        <pc:sldMkLst>
          <pc:docMk/>
          <pc:sldMk cId="3628960693" sldId="2241"/>
        </pc:sldMkLst>
        <pc:spChg chg="mod">
          <ac:chgData name="星达 魏" userId="ca17b13798aa44f7" providerId="LiveId" clId="{78329C24-1671-4946-8A47-F7ACD00AEEE9}" dt="2024-10-17T03:08:24.396" v="1407" actId="20577"/>
          <ac:spMkLst>
            <pc:docMk/>
            <pc:sldMk cId="3628960693" sldId="2241"/>
            <ac:spMk id="5" creationId="{2C7C6228-E47F-EA4B-8DD8-28647C76DDD6}"/>
          </ac:spMkLst>
        </pc:spChg>
      </pc:sldChg>
      <pc:sldChg chg="modSp mod">
        <pc:chgData name="星达 魏" userId="ca17b13798aa44f7" providerId="LiveId" clId="{78329C24-1671-4946-8A47-F7ACD00AEEE9}" dt="2024-10-17T05:08:42.867" v="1656" actId="167"/>
        <pc:sldMkLst>
          <pc:docMk/>
          <pc:sldMk cId="1217933146" sldId="2475"/>
        </pc:sldMkLst>
        <pc:spChg chg="mod">
          <ac:chgData name="星达 魏" userId="ca17b13798aa44f7" providerId="LiveId" clId="{78329C24-1671-4946-8A47-F7ACD00AEEE9}" dt="2024-10-17T05:08:16.708" v="1652" actId="20577"/>
          <ac:spMkLst>
            <pc:docMk/>
            <pc:sldMk cId="1217933146" sldId="2475"/>
            <ac:spMk id="3" creationId="{E02F01D1-9BFA-0A4B-A590-067CB989B7C7}"/>
          </ac:spMkLst>
        </pc:spChg>
        <pc:picChg chg="mod">
          <ac:chgData name="星达 魏" userId="ca17b13798aa44f7" providerId="LiveId" clId="{78329C24-1671-4946-8A47-F7ACD00AEEE9}" dt="2024-10-17T05:08:20.583" v="1653" actId="1076"/>
          <ac:picMkLst>
            <pc:docMk/>
            <pc:sldMk cId="1217933146" sldId="2475"/>
            <ac:picMk id="5" creationId="{AFCB10FC-207D-DD41-AE6F-E21AD6D2826B}"/>
          </ac:picMkLst>
        </pc:picChg>
        <pc:picChg chg="mod">
          <ac:chgData name="星达 魏" userId="ca17b13798aa44f7" providerId="LiveId" clId="{78329C24-1671-4946-8A47-F7ACD00AEEE9}" dt="2024-10-17T05:08:42.867" v="1656" actId="167"/>
          <ac:picMkLst>
            <pc:docMk/>
            <pc:sldMk cId="1217933146" sldId="2475"/>
            <ac:picMk id="6" creationId="{9FF7324C-863D-8E46-8ACC-84FFD989816A}"/>
          </ac:picMkLst>
        </pc:picChg>
        <pc:picChg chg="mod">
          <ac:chgData name="星达 魏" userId="ca17b13798aa44f7" providerId="LiveId" clId="{78329C24-1671-4946-8A47-F7ACD00AEEE9}" dt="2024-10-17T05:08:23.790" v="1654" actId="1076"/>
          <ac:picMkLst>
            <pc:docMk/>
            <pc:sldMk cId="1217933146" sldId="2475"/>
            <ac:picMk id="7" creationId="{0CDCADBE-4E46-D24D-A22D-3981F84CC9EF}"/>
          </ac:picMkLst>
        </pc:picChg>
      </pc:sldChg>
      <pc:sldChg chg="modSp mod ord">
        <pc:chgData name="星达 魏" userId="ca17b13798aa44f7" providerId="LiveId" clId="{78329C24-1671-4946-8A47-F7ACD00AEEE9}" dt="2024-10-17T05:19:30.843" v="1657" actId="20578"/>
        <pc:sldMkLst>
          <pc:docMk/>
          <pc:sldMk cId="3680285365" sldId="2476"/>
        </pc:sldMkLst>
        <pc:spChg chg="mod">
          <ac:chgData name="星达 魏" userId="ca17b13798aa44f7" providerId="LiveId" clId="{78329C24-1671-4946-8A47-F7ACD00AEEE9}" dt="2024-10-17T00:29:12.098" v="75" actId="20577"/>
          <ac:spMkLst>
            <pc:docMk/>
            <pc:sldMk cId="3680285365" sldId="2476"/>
            <ac:spMk id="3" creationId="{97483D4E-9BE0-1443-9276-03D93D850D44}"/>
          </ac:spMkLst>
        </pc:spChg>
      </pc:sldChg>
      <pc:sldChg chg="modSp mod">
        <pc:chgData name="星达 魏" userId="ca17b13798aa44f7" providerId="LiveId" clId="{78329C24-1671-4946-8A47-F7ACD00AEEE9}" dt="2024-10-17T00:29:44.452" v="106" actId="20577"/>
        <pc:sldMkLst>
          <pc:docMk/>
          <pc:sldMk cId="2259334065" sldId="2477"/>
        </pc:sldMkLst>
        <pc:spChg chg="mod">
          <ac:chgData name="星达 魏" userId="ca17b13798aa44f7" providerId="LiveId" clId="{78329C24-1671-4946-8A47-F7ACD00AEEE9}" dt="2024-10-17T00:29:44.452" v="106" actId="20577"/>
          <ac:spMkLst>
            <pc:docMk/>
            <pc:sldMk cId="2259334065" sldId="2477"/>
            <ac:spMk id="3" creationId="{31BCADD8-D441-074D-8336-EBE292D4F8D6}"/>
          </ac:spMkLst>
        </pc:spChg>
      </pc:sldChg>
      <pc:sldChg chg="delSp modSp mod modAnim">
        <pc:chgData name="星达 魏" userId="ca17b13798aa44f7" providerId="LiveId" clId="{78329C24-1671-4946-8A47-F7ACD00AEEE9}" dt="2024-10-17T00:44:54.567" v="249" actId="20577"/>
        <pc:sldMkLst>
          <pc:docMk/>
          <pc:sldMk cId="2967505443" sldId="2482"/>
        </pc:sldMkLst>
        <pc:spChg chg="del">
          <ac:chgData name="星达 魏" userId="ca17b13798aa44f7" providerId="LiveId" clId="{78329C24-1671-4946-8A47-F7ACD00AEEE9}" dt="2024-10-17T00:44:16.803" v="110" actId="478"/>
          <ac:spMkLst>
            <pc:docMk/>
            <pc:sldMk cId="2967505443" sldId="2482"/>
            <ac:spMk id="11" creationId="{DB7A25C3-9A4D-A041-8726-A32714474807}"/>
          </ac:spMkLst>
        </pc:spChg>
        <pc:spChg chg="mod">
          <ac:chgData name="星达 魏" userId="ca17b13798aa44f7" providerId="LiveId" clId="{78329C24-1671-4946-8A47-F7ACD00AEEE9}" dt="2024-10-17T00:44:54.567" v="249" actId="20577"/>
          <ac:spMkLst>
            <pc:docMk/>
            <pc:sldMk cId="2967505443" sldId="2482"/>
            <ac:spMk id="13" creationId="{BCE1CEEA-70E6-AE44-945B-6CE13863EE7D}"/>
          </ac:spMkLst>
        </pc:spChg>
      </pc:sldChg>
      <pc:sldChg chg="modSp mod modNotesTx">
        <pc:chgData name="星达 魏" userId="ca17b13798aa44f7" providerId="LiveId" clId="{78329C24-1671-4946-8A47-F7ACD00AEEE9}" dt="2024-10-17T01:33:10.493" v="887" actId="20577"/>
        <pc:sldMkLst>
          <pc:docMk/>
          <pc:sldMk cId="2954729290" sldId="2484"/>
        </pc:sldMkLst>
        <pc:spChg chg="mod">
          <ac:chgData name="星达 魏" userId="ca17b13798aa44f7" providerId="LiveId" clId="{78329C24-1671-4946-8A47-F7ACD00AEEE9}" dt="2024-10-17T01:31:49.911" v="722" actId="20577"/>
          <ac:spMkLst>
            <pc:docMk/>
            <pc:sldMk cId="2954729290" sldId="2484"/>
            <ac:spMk id="2" creationId="{B3FA1F22-3298-EB4B-94F9-D0C6EB6A363D}"/>
          </ac:spMkLst>
        </pc:spChg>
      </pc:sldChg>
      <pc:sldChg chg="add">
        <pc:chgData name="星达 魏" userId="ca17b13798aa44f7" providerId="LiveId" clId="{78329C24-1671-4946-8A47-F7ACD00AEEE9}" dt="2024-10-17T00:46:04.825" v="410"/>
        <pc:sldMkLst>
          <pc:docMk/>
          <pc:sldMk cId="1617672524" sldId="2486"/>
        </pc:sldMkLst>
      </pc:sldChg>
      <pc:sldChg chg="del">
        <pc:chgData name="星达 魏" userId="ca17b13798aa44f7" providerId="LiveId" clId="{78329C24-1671-4946-8A47-F7ACD00AEEE9}" dt="2024-10-17T00:46:02.891" v="409" actId="2696"/>
        <pc:sldMkLst>
          <pc:docMk/>
          <pc:sldMk cId="1987537818" sldId="2486"/>
        </pc:sldMkLst>
      </pc:sldChg>
      <pc:sldChg chg="del">
        <pc:chgData name="星达 魏" userId="ca17b13798aa44f7" providerId="LiveId" clId="{78329C24-1671-4946-8A47-F7ACD00AEEE9}" dt="2024-10-17T00:46:02.887" v="408" actId="2696"/>
        <pc:sldMkLst>
          <pc:docMk/>
          <pc:sldMk cId="1567373624" sldId="2487"/>
        </pc:sldMkLst>
      </pc:sldChg>
      <pc:sldChg chg="add modNotesTx">
        <pc:chgData name="星达 魏" userId="ca17b13798aa44f7" providerId="LiveId" clId="{78329C24-1671-4946-8A47-F7ACD00AEEE9}" dt="2024-10-17T00:48:49.117" v="447" actId="20577"/>
        <pc:sldMkLst>
          <pc:docMk/>
          <pc:sldMk cId="3183416147" sldId="2487"/>
        </pc:sldMkLst>
      </pc:sldChg>
      <pc:sldChg chg="modSp modAnim">
        <pc:chgData name="星达 魏" userId="ca17b13798aa44f7" providerId="LiveId" clId="{78329C24-1671-4946-8A47-F7ACD00AEEE9}" dt="2024-10-17T01:30:42.256" v="716" actId="20577"/>
        <pc:sldMkLst>
          <pc:docMk/>
          <pc:sldMk cId="4035355381" sldId="2488"/>
        </pc:sldMkLst>
        <pc:spChg chg="mod">
          <ac:chgData name="星达 魏" userId="ca17b13798aa44f7" providerId="LiveId" clId="{78329C24-1671-4946-8A47-F7ACD00AEEE9}" dt="2024-10-17T01:30:42.256" v="716" actId="20577"/>
          <ac:spMkLst>
            <pc:docMk/>
            <pc:sldMk cId="4035355381" sldId="2488"/>
            <ac:spMk id="12" creationId="{BBB5FD90-90AF-FD4C-9D12-D698EC482513}"/>
          </ac:spMkLst>
        </pc:spChg>
      </pc:sldChg>
      <pc:sldChg chg="modSp mod">
        <pc:chgData name="星达 魏" userId="ca17b13798aa44f7" providerId="LiveId" clId="{78329C24-1671-4946-8A47-F7ACD00AEEE9}" dt="2024-10-17T00:45:17" v="289" actId="20577"/>
        <pc:sldMkLst>
          <pc:docMk/>
          <pc:sldMk cId="81673696" sldId="2489"/>
        </pc:sldMkLst>
        <pc:spChg chg="mod">
          <ac:chgData name="星达 魏" userId="ca17b13798aa44f7" providerId="LiveId" clId="{78329C24-1671-4946-8A47-F7ACD00AEEE9}" dt="2024-10-17T00:45:17" v="289" actId="20577"/>
          <ac:spMkLst>
            <pc:docMk/>
            <pc:sldMk cId="81673696" sldId="2489"/>
            <ac:spMk id="2" creationId="{40A02519-FF12-6341-ADBB-4D88D9660137}"/>
          </ac:spMkLst>
        </pc:spChg>
      </pc:sldChg>
      <pc:sldChg chg="del">
        <pc:chgData name="星达 魏" userId="ca17b13798aa44f7" providerId="LiveId" clId="{78329C24-1671-4946-8A47-F7ACD00AEEE9}" dt="2024-10-17T00:45:58.857" v="407" actId="2696"/>
        <pc:sldMkLst>
          <pc:docMk/>
          <pc:sldMk cId="2046342943" sldId="2491"/>
        </pc:sldMkLst>
      </pc:sldChg>
      <pc:sldChg chg="modNotesTx">
        <pc:chgData name="星达 魏" userId="ca17b13798aa44f7" providerId="LiveId" clId="{78329C24-1671-4946-8A47-F7ACD00AEEE9}" dt="2024-10-17T01:33:37.070" v="888" actId="20577"/>
        <pc:sldMkLst>
          <pc:docMk/>
          <pc:sldMk cId="342826310" sldId="2496"/>
        </pc:sldMkLst>
      </pc:sldChg>
      <pc:sldChg chg="modNotesTx">
        <pc:chgData name="星达 魏" userId="ca17b13798aa44f7" providerId="LiveId" clId="{78329C24-1671-4946-8A47-F7ACD00AEEE9}" dt="2024-10-17T01:43:10.983" v="907" actId="20577"/>
        <pc:sldMkLst>
          <pc:docMk/>
          <pc:sldMk cId="641564138" sldId="2500"/>
        </pc:sldMkLst>
      </pc:sldChg>
      <pc:sldChg chg="modSp mod">
        <pc:chgData name="星达 魏" userId="ca17b13798aa44f7" providerId="LiveId" clId="{78329C24-1671-4946-8A47-F7ACD00AEEE9}" dt="2024-10-17T01:49:36.359" v="1058" actId="20577"/>
        <pc:sldMkLst>
          <pc:docMk/>
          <pc:sldMk cId="657260433" sldId="2504"/>
        </pc:sldMkLst>
        <pc:spChg chg="mod">
          <ac:chgData name="星达 魏" userId="ca17b13798aa44f7" providerId="LiveId" clId="{78329C24-1671-4946-8A47-F7ACD00AEEE9}" dt="2024-10-17T01:49:36.359" v="1058" actId="20577"/>
          <ac:spMkLst>
            <pc:docMk/>
            <pc:sldMk cId="657260433" sldId="2504"/>
            <ac:spMk id="3" creationId="{D0D4AAB4-98A0-5948-A07C-B4E0B4BD88E1}"/>
          </ac:spMkLst>
        </pc:spChg>
      </pc:sldChg>
      <pc:sldChg chg="modSp mod">
        <pc:chgData name="星达 魏" userId="ca17b13798aa44f7" providerId="LiveId" clId="{78329C24-1671-4946-8A47-F7ACD00AEEE9}" dt="2024-10-17T05:27:22.358" v="1754" actId="20577"/>
        <pc:sldMkLst>
          <pc:docMk/>
          <pc:sldMk cId="367994425" sldId="2506"/>
        </pc:sldMkLst>
        <pc:spChg chg="mod">
          <ac:chgData name="星达 魏" userId="ca17b13798aa44f7" providerId="LiveId" clId="{78329C24-1671-4946-8A47-F7ACD00AEEE9}" dt="2024-10-17T05:27:22.358" v="1754" actId="20577"/>
          <ac:spMkLst>
            <pc:docMk/>
            <pc:sldMk cId="367994425" sldId="2506"/>
            <ac:spMk id="2" creationId="{14C0CB68-AEED-574B-A0EA-73C873261EDA}"/>
          </ac:spMkLst>
        </pc:spChg>
        <pc:spChg chg="mod">
          <ac:chgData name="星达 魏" userId="ca17b13798aa44f7" providerId="LiveId" clId="{78329C24-1671-4946-8A47-F7ACD00AEEE9}" dt="2024-10-17T02:23:52.579" v="1389" actId="20577"/>
          <ac:spMkLst>
            <pc:docMk/>
            <pc:sldMk cId="367994425" sldId="2506"/>
            <ac:spMk id="3" creationId="{34C42807-AEA7-4049-BFF3-2C2FA90BCF8A}"/>
          </ac:spMkLst>
        </pc:spChg>
      </pc:sldChg>
      <pc:sldChg chg="modSp mod">
        <pc:chgData name="星达 魏" userId="ca17b13798aa44f7" providerId="LiveId" clId="{78329C24-1671-4946-8A47-F7ACD00AEEE9}" dt="2024-10-17T01:51:14.920" v="1167" actId="1076"/>
        <pc:sldMkLst>
          <pc:docMk/>
          <pc:sldMk cId="4294321373" sldId="2509"/>
        </pc:sldMkLst>
        <pc:spChg chg="mod">
          <ac:chgData name="星达 魏" userId="ca17b13798aa44f7" providerId="LiveId" clId="{78329C24-1671-4946-8A47-F7ACD00AEEE9}" dt="2024-10-17T01:51:14.920" v="1167" actId="1076"/>
          <ac:spMkLst>
            <pc:docMk/>
            <pc:sldMk cId="4294321373" sldId="2509"/>
            <ac:spMk id="5" creationId="{375403D9-9667-EA4B-986A-9CD8EA818815}"/>
          </ac:spMkLst>
        </pc:spChg>
      </pc:sldChg>
      <pc:sldChg chg="modSp mod modNotesTx">
        <pc:chgData name="星达 魏" userId="ca17b13798aa44f7" providerId="LiveId" clId="{78329C24-1671-4946-8A47-F7ACD00AEEE9}" dt="2024-10-17T02:13:16.686" v="1375" actId="207"/>
        <pc:sldMkLst>
          <pc:docMk/>
          <pc:sldMk cId="3221299350" sldId="2519"/>
        </pc:sldMkLst>
        <pc:spChg chg="mod">
          <ac:chgData name="星达 魏" userId="ca17b13798aa44f7" providerId="LiveId" clId="{78329C24-1671-4946-8A47-F7ACD00AEEE9}" dt="2024-10-17T02:13:16.686" v="1375" actId="207"/>
          <ac:spMkLst>
            <pc:docMk/>
            <pc:sldMk cId="3221299350" sldId="2519"/>
            <ac:spMk id="48" creationId="{7E5F16EF-A35B-A849-8E50-39034FCF9AF1}"/>
          </ac:spMkLst>
        </pc:spChg>
      </pc:sldChg>
      <pc:sldChg chg="modSp mod">
        <pc:chgData name="星达 魏" userId="ca17b13798aa44f7" providerId="LiveId" clId="{78329C24-1671-4946-8A47-F7ACD00AEEE9}" dt="2024-10-17T02:05:30.445" v="1287" actId="27636"/>
        <pc:sldMkLst>
          <pc:docMk/>
          <pc:sldMk cId="4211719241" sldId="2521"/>
        </pc:sldMkLst>
        <pc:spChg chg="mod">
          <ac:chgData name="星达 魏" userId="ca17b13798aa44f7" providerId="LiveId" clId="{78329C24-1671-4946-8A47-F7ACD00AEEE9}" dt="2024-10-17T02:05:30.445" v="1287" actId="27636"/>
          <ac:spMkLst>
            <pc:docMk/>
            <pc:sldMk cId="4211719241" sldId="2521"/>
            <ac:spMk id="3" creationId="{6D72D14A-FDBC-ED4F-A66C-E7EC56E4F0D1}"/>
          </ac:spMkLst>
        </pc:spChg>
      </pc:sldChg>
      <pc:sldChg chg="modSp mod">
        <pc:chgData name="星达 魏" userId="ca17b13798aa44f7" providerId="LiveId" clId="{78329C24-1671-4946-8A47-F7ACD00AEEE9}" dt="2024-10-17T05:35:36.429" v="1794" actId="20577"/>
        <pc:sldMkLst>
          <pc:docMk/>
          <pc:sldMk cId="3423361496" sldId="2548"/>
        </pc:sldMkLst>
        <pc:spChg chg="mod">
          <ac:chgData name="星达 魏" userId="ca17b13798aa44f7" providerId="LiveId" clId="{78329C24-1671-4946-8A47-F7ACD00AEEE9}" dt="2024-10-17T05:35:36.429" v="1794" actId="20577"/>
          <ac:spMkLst>
            <pc:docMk/>
            <pc:sldMk cId="3423361496" sldId="2548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5:26.706" v="1774" actId="20577"/>
        <pc:sldMkLst>
          <pc:docMk/>
          <pc:sldMk cId="207188506" sldId="2549"/>
        </pc:sldMkLst>
        <pc:spChg chg="mod">
          <ac:chgData name="星达 魏" userId="ca17b13798aa44f7" providerId="LiveId" clId="{78329C24-1671-4946-8A47-F7ACD00AEEE9}" dt="2024-10-17T05:35:26.706" v="1774" actId="20577"/>
          <ac:spMkLst>
            <pc:docMk/>
            <pc:sldMk cId="207188506" sldId="2549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5:51.906" v="1814" actId="20577"/>
        <pc:sldMkLst>
          <pc:docMk/>
          <pc:sldMk cId="2500152000" sldId="2550"/>
        </pc:sldMkLst>
        <pc:spChg chg="mod">
          <ac:chgData name="星达 魏" userId="ca17b13798aa44f7" providerId="LiveId" clId="{78329C24-1671-4946-8A47-F7ACD00AEEE9}" dt="2024-10-17T05:35:51.906" v="1814" actId="20577"/>
          <ac:spMkLst>
            <pc:docMk/>
            <pc:sldMk cId="2500152000" sldId="2550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6:01.761" v="1834" actId="20577"/>
        <pc:sldMkLst>
          <pc:docMk/>
          <pc:sldMk cId="3412358436" sldId="2551"/>
        </pc:sldMkLst>
        <pc:spChg chg="mod">
          <ac:chgData name="星达 魏" userId="ca17b13798aa44f7" providerId="LiveId" clId="{78329C24-1671-4946-8A47-F7ACD00AEEE9}" dt="2024-10-17T05:36:01.761" v="1834" actId="20577"/>
          <ac:spMkLst>
            <pc:docMk/>
            <pc:sldMk cId="3412358436" sldId="2551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6:13.702" v="1854" actId="20577"/>
        <pc:sldMkLst>
          <pc:docMk/>
          <pc:sldMk cId="987973758" sldId="2552"/>
        </pc:sldMkLst>
        <pc:spChg chg="mod">
          <ac:chgData name="星达 魏" userId="ca17b13798aa44f7" providerId="LiveId" clId="{78329C24-1671-4946-8A47-F7ACD00AEEE9}" dt="2024-10-17T05:36:13.702" v="1854" actId="20577"/>
          <ac:spMkLst>
            <pc:docMk/>
            <pc:sldMk cId="987973758" sldId="2552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6:27.016" v="1874" actId="20577"/>
        <pc:sldMkLst>
          <pc:docMk/>
          <pc:sldMk cId="2602274671" sldId="2554"/>
        </pc:sldMkLst>
        <pc:spChg chg="mod">
          <ac:chgData name="星达 魏" userId="ca17b13798aa44f7" providerId="LiveId" clId="{78329C24-1671-4946-8A47-F7ACD00AEEE9}" dt="2024-10-17T05:36:27.016" v="1874" actId="20577"/>
          <ac:spMkLst>
            <pc:docMk/>
            <pc:sldMk cId="2602274671" sldId="2554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6:42.514" v="1894" actId="20577"/>
        <pc:sldMkLst>
          <pc:docMk/>
          <pc:sldMk cId="2885977156" sldId="2557"/>
        </pc:sldMkLst>
        <pc:spChg chg="mod">
          <ac:chgData name="星达 魏" userId="ca17b13798aa44f7" providerId="LiveId" clId="{78329C24-1671-4946-8A47-F7ACD00AEEE9}" dt="2024-10-17T05:36:42.514" v="1894" actId="20577"/>
          <ac:spMkLst>
            <pc:docMk/>
            <pc:sldMk cId="2885977156" sldId="2557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7:16.056" v="1934" actId="20577"/>
        <pc:sldMkLst>
          <pc:docMk/>
          <pc:sldMk cId="1229834730" sldId="2558"/>
        </pc:sldMkLst>
        <pc:spChg chg="mod">
          <ac:chgData name="星达 魏" userId="ca17b13798aa44f7" providerId="LiveId" clId="{78329C24-1671-4946-8A47-F7ACD00AEEE9}" dt="2024-10-17T05:37:16.056" v="1934" actId="20577"/>
          <ac:spMkLst>
            <pc:docMk/>
            <pc:sldMk cId="1229834730" sldId="2558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7:30.714" v="1954" actId="20577"/>
        <pc:sldMkLst>
          <pc:docMk/>
          <pc:sldMk cId="3098430880" sldId="2559"/>
        </pc:sldMkLst>
        <pc:spChg chg="mod">
          <ac:chgData name="星达 魏" userId="ca17b13798aa44f7" providerId="LiveId" clId="{78329C24-1671-4946-8A47-F7ACD00AEEE9}" dt="2024-10-17T05:37:30.714" v="1954" actId="20577"/>
          <ac:spMkLst>
            <pc:docMk/>
            <pc:sldMk cId="3098430880" sldId="2559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7:44.527" v="1978" actId="20577"/>
        <pc:sldMkLst>
          <pc:docMk/>
          <pc:sldMk cId="3983382894" sldId="2560"/>
        </pc:sldMkLst>
        <pc:spChg chg="mod">
          <ac:chgData name="星达 魏" userId="ca17b13798aa44f7" providerId="LiveId" clId="{78329C24-1671-4946-8A47-F7ACD00AEEE9}" dt="2024-10-17T05:37:44.527" v="1978" actId="20577"/>
          <ac:spMkLst>
            <pc:docMk/>
            <pc:sldMk cId="3983382894" sldId="2560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7:54.342" v="1998" actId="20577"/>
        <pc:sldMkLst>
          <pc:docMk/>
          <pc:sldMk cId="1338229961" sldId="2561"/>
        </pc:sldMkLst>
        <pc:spChg chg="mod">
          <ac:chgData name="星达 魏" userId="ca17b13798aa44f7" providerId="LiveId" clId="{78329C24-1671-4946-8A47-F7ACD00AEEE9}" dt="2024-10-17T05:37:54.342" v="1998" actId="20577"/>
          <ac:spMkLst>
            <pc:docMk/>
            <pc:sldMk cId="1338229961" sldId="2561"/>
            <ac:spMk id="3" creationId="{BF4B7FD6-F67A-F64F-8142-19C0B9D3029A}"/>
          </ac:spMkLst>
        </pc:spChg>
      </pc:sldChg>
      <pc:sldChg chg="modSp mod">
        <pc:chgData name="星达 魏" userId="ca17b13798aa44f7" providerId="LiveId" clId="{78329C24-1671-4946-8A47-F7ACD00AEEE9}" dt="2024-10-17T05:37:00.272" v="1914" actId="20577"/>
        <pc:sldMkLst>
          <pc:docMk/>
          <pc:sldMk cId="2415022749" sldId="2583"/>
        </pc:sldMkLst>
        <pc:spChg chg="mod">
          <ac:chgData name="星达 魏" userId="ca17b13798aa44f7" providerId="LiveId" clId="{78329C24-1671-4946-8A47-F7ACD00AEEE9}" dt="2024-10-17T05:37:00.272" v="1914" actId="20577"/>
          <ac:spMkLst>
            <pc:docMk/>
            <pc:sldMk cId="2415022749" sldId="2583"/>
            <ac:spMk id="110" creationId="{FAA53225-2854-824F-AC98-9F07275EF4DB}"/>
          </ac:spMkLst>
        </pc:spChg>
      </pc:sldChg>
      <pc:sldChg chg="modSp mod">
        <pc:chgData name="星达 魏" userId="ca17b13798aa44f7" providerId="LiveId" clId="{78329C24-1671-4946-8A47-F7ACD00AEEE9}" dt="2024-10-17T00:26:51.443" v="47" actId="20577"/>
        <pc:sldMkLst>
          <pc:docMk/>
          <pc:sldMk cId="3571423249" sldId="2587"/>
        </pc:sldMkLst>
        <pc:spChg chg="mod">
          <ac:chgData name="星达 魏" userId="ca17b13798aa44f7" providerId="LiveId" clId="{78329C24-1671-4946-8A47-F7ACD00AEEE9}" dt="2024-10-17T00:26:51.443" v="47" actId="20577"/>
          <ac:spMkLst>
            <pc:docMk/>
            <pc:sldMk cId="3571423249" sldId="2587"/>
            <ac:spMk id="5" creationId="{375403D9-9667-EA4B-986A-9CD8EA818815}"/>
          </ac:spMkLst>
        </pc:spChg>
      </pc:sldChg>
      <pc:sldChg chg="modSp mod">
        <pc:chgData name="星达 魏" userId="ca17b13798aa44f7" providerId="LiveId" clId="{78329C24-1671-4946-8A47-F7ACD00AEEE9}" dt="2024-10-17T05:26:54.954" v="1727" actId="20577"/>
        <pc:sldMkLst>
          <pc:docMk/>
          <pc:sldMk cId="3849435547" sldId="2588"/>
        </pc:sldMkLst>
        <pc:spChg chg="mod">
          <ac:chgData name="星达 魏" userId="ca17b13798aa44f7" providerId="LiveId" clId="{78329C24-1671-4946-8A47-F7ACD00AEEE9}" dt="2024-10-17T05:26:54.954" v="1727" actId="20577"/>
          <ac:spMkLst>
            <pc:docMk/>
            <pc:sldMk cId="3849435547" sldId="2588"/>
            <ac:spMk id="3" creationId="{3B513F1C-9462-A641-9FC8-50925C7B8516}"/>
          </ac:spMkLst>
        </pc:spChg>
      </pc:sldChg>
      <pc:sldChg chg="modSp mod">
        <pc:chgData name="星达 魏" userId="ca17b13798aa44f7" providerId="LiveId" clId="{78329C24-1671-4946-8A47-F7ACD00AEEE9}" dt="2024-10-17T05:42:52.304" v="1999" actId="20577"/>
        <pc:sldMkLst>
          <pc:docMk/>
          <pc:sldMk cId="4158764879" sldId="2592"/>
        </pc:sldMkLst>
        <pc:spChg chg="mod">
          <ac:chgData name="星达 魏" userId="ca17b13798aa44f7" providerId="LiveId" clId="{78329C24-1671-4946-8A47-F7ACD00AEEE9}" dt="2024-10-17T05:42:52.304" v="1999" actId="20577"/>
          <ac:spMkLst>
            <pc:docMk/>
            <pc:sldMk cId="4158764879" sldId="2592"/>
            <ac:spMk id="3" creationId="{81F51D21-E51D-351B-FB8C-FC7C5B79509E}"/>
          </ac:spMkLst>
        </pc:spChg>
      </pc:sldChg>
      <pc:sldChg chg="modSp mod">
        <pc:chgData name="星达 魏" userId="ca17b13798aa44f7" providerId="LiveId" clId="{78329C24-1671-4946-8A47-F7ACD00AEEE9}" dt="2024-10-17T02:02:57.770" v="1207" actId="5793"/>
        <pc:sldMkLst>
          <pc:docMk/>
          <pc:sldMk cId="1279474546" sldId="2595"/>
        </pc:sldMkLst>
        <pc:spChg chg="mod">
          <ac:chgData name="星达 魏" userId="ca17b13798aa44f7" providerId="LiveId" clId="{78329C24-1671-4946-8A47-F7ACD00AEEE9}" dt="2024-10-17T02:02:57.770" v="1207" actId="5793"/>
          <ac:spMkLst>
            <pc:docMk/>
            <pc:sldMk cId="1279474546" sldId="2595"/>
            <ac:spMk id="3" creationId="{503FED49-2FC1-9F56-3C1C-15D180F874FE}"/>
          </ac:spMkLst>
        </pc:spChg>
      </pc:sldChg>
      <pc:sldChg chg="modSp mod">
        <pc:chgData name="星达 魏" userId="ca17b13798aa44f7" providerId="LiveId" clId="{78329C24-1671-4946-8A47-F7ACD00AEEE9}" dt="2024-10-17T05:21:21.405" v="1718" actId="20577"/>
        <pc:sldMkLst>
          <pc:docMk/>
          <pc:sldMk cId="2311171723" sldId="2599"/>
        </pc:sldMkLst>
        <pc:spChg chg="mod">
          <ac:chgData name="星达 魏" userId="ca17b13798aa44f7" providerId="LiveId" clId="{78329C24-1671-4946-8A47-F7ACD00AEEE9}" dt="2024-10-17T05:19:48.099" v="1714" actId="20577"/>
          <ac:spMkLst>
            <pc:docMk/>
            <pc:sldMk cId="2311171723" sldId="2599"/>
            <ac:spMk id="2" creationId="{C75B18AF-95B3-522F-A1B8-9696256F60B4}"/>
          </ac:spMkLst>
        </pc:spChg>
        <pc:spChg chg="mod">
          <ac:chgData name="星达 魏" userId="ca17b13798aa44f7" providerId="LiveId" clId="{78329C24-1671-4946-8A47-F7ACD00AEEE9}" dt="2024-10-17T05:21:21.405" v="1718" actId="20577"/>
          <ac:spMkLst>
            <pc:docMk/>
            <pc:sldMk cId="2311171723" sldId="2599"/>
            <ac:spMk id="3" creationId="{751FEF8B-D068-7E27-6306-3660B4919D4E}"/>
          </ac:spMkLst>
        </pc:spChg>
        <pc:spChg chg="mod">
          <ac:chgData name="星达 魏" userId="ca17b13798aa44f7" providerId="LiveId" clId="{78329C24-1671-4946-8A47-F7ACD00AEEE9}" dt="2024-10-17T00:27:53.663" v="51" actId="1076"/>
          <ac:spMkLst>
            <pc:docMk/>
            <pc:sldMk cId="2311171723" sldId="2599"/>
            <ac:spMk id="6" creationId="{8D54EFA5-3637-5781-EA52-D1AB83B3CFC3}"/>
          </ac:spMkLst>
        </pc:spChg>
        <pc:cxnChg chg="mod">
          <ac:chgData name="星达 魏" userId="ca17b13798aa44f7" providerId="LiveId" clId="{78329C24-1671-4946-8A47-F7ACD00AEEE9}" dt="2024-10-17T00:27:56.021" v="52" actId="14100"/>
          <ac:cxnSpMkLst>
            <pc:docMk/>
            <pc:sldMk cId="2311171723" sldId="2599"/>
            <ac:cxnSpMk id="7" creationId="{221A3608-96C3-A210-1937-EFECAF8E84F6}"/>
          </ac:cxnSpMkLst>
        </pc:cxnChg>
      </pc:sldChg>
      <pc:sldChg chg="modSp mod">
        <pc:chgData name="星达 魏" userId="ca17b13798aa44f7" providerId="LiveId" clId="{78329C24-1671-4946-8A47-F7ACD00AEEE9}" dt="2024-10-17T04:59:55.419" v="1457" actId="20577"/>
        <pc:sldMkLst>
          <pc:docMk/>
          <pc:sldMk cId="3626135207" sldId="2607"/>
        </pc:sldMkLst>
        <pc:spChg chg="mod">
          <ac:chgData name="星达 魏" userId="ca17b13798aa44f7" providerId="LiveId" clId="{78329C24-1671-4946-8A47-F7ACD00AEEE9}" dt="2024-10-17T04:59:55.419" v="1457" actId="20577"/>
          <ac:spMkLst>
            <pc:docMk/>
            <pc:sldMk cId="3626135207" sldId="2607"/>
            <ac:spMk id="3" creationId="{A601823F-E1D5-2F46-B731-60B428E1EE6C}"/>
          </ac:spMkLst>
        </pc:spChg>
      </pc:sldChg>
      <pc:sldChg chg="ord">
        <pc:chgData name="星达 魏" userId="ca17b13798aa44f7" providerId="LiveId" clId="{78329C24-1671-4946-8A47-F7ACD00AEEE9}" dt="2024-10-17T00:25:11.763" v="1" actId="20578"/>
        <pc:sldMkLst>
          <pc:docMk/>
          <pc:sldMk cId="3021050264" sldId="2612"/>
        </pc:sldMkLst>
      </pc:sldChg>
      <pc:sldChg chg="modSp mod">
        <pc:chgData name="星达 魏" userId="ca17b13798aa44f7" providerId="LiveId" clId="{78329C24-1671-4946-8A47-F7ACD00AEEE9}" dt="2024-10-17T05:01:37.277" v="1525" actId="20577"/>
        <pc:sldMkLst>
          <pc:docMk/>
          <pc:sldMk cId="352434080" sldId="2613"/>
        </pc:sldMkLst>
        <pc:spChg chg="mod">
          <ac:chgData name="星达 魏" userId="ca17b13798aa44f7" providerId="LiveId" clId="{78329C24-1671-4946-8A47-F7ACD00AEEE9}" dt="2024-10-17T05:01:37.277" v="1525" actId="20577"/>
          <ac:spMkLst>
            <pc:docMk/>
            <pc:sldMk cId="352434080" sldId="2613"/>
            <ac:spMk id="3" creationId="{7383449B-938C-5B42-8B73-03CF1F530856}"/>
          </ac:spMkLst>
        </pc:spChg>
      </pc:sldChg>
      <pc:sldChg chg="modSp mod">
        <pc:chgData name="星达 魏" userId="ca17b13798aa44f7" providerId="LiveId" clId="{78329C24-1671-4946-8A47-F7ACD00AEEE9}" dt="2024-10-17T00:26:29.848" v="10" actId="20577"/>
        <pc:sldMkLst>
          <pc:docMk/>
          <pc:sldMk cId="1615496654" sldId="2614"/>
        </pc:sldMkLst>
        <pc:spChg chg="mod">
          <ac:chgData name="星达 魏" userId="ca17b13798aa44f7" providerId="LiveId" clId="{78329C24-1671-4946-8A47-F7ACD00AEEE9}" dt="2024-10-17T00:26:29.848" v="10" actId="20577"/>
          <ac:spMkLst>
            <pc:docMk/>
            <pc:sldMk cId="1615496654" sldId="2614"/>
            <ac:spMk id="3" creationId="{5E95126E-BC43-4242-8D3F-1A86AF2E0DB8}"/>
          </ac:spMkLst>
        </pc:spChg>
      </pc:sldChg>
      <pc:sldChg chg="modSp mod modNotesTx">
        <pc:chgData name="星达 魏" userId="ca17b13798aa44f7" providerId="LiveId" clId="{78329C24-1671-4946-8A47-F7ACD00AEEE9}" dt="2024-10-17T05:03:22.316" v="1620" actId="20577"/>
        <pc:sldMkLst>
          <pc:docMk/>
          <pc:sldMk cId="3536454357" sldId="2615"/>
        </pc:sldMkLst>
        <pc:spChg chg="mod">
          <ac:chgData name="星达 魏" userId="ca17b13798aa44f7" providerId="LiveId" clId="{78329C24-1671-4946-8A47-F7ACD00AEEE9}" dt="2024-10-17T00:26:37.809" v="13" actId="20577"/>
          <ac:spMkLst>
            <pc:docMk/>
            <pc:sldMk cId="3536454357" sldId="2615"/>
            <ac:spMk id="3" creationId="{5E95126E-BC43-4242-8D3F-1A86AF2E0DB8}"/>
          </ac:spMkLst>
        </pc:spChg>
      </pc:sldChg>
      <pc:sldChg chg="del">
        <pc:chgData name="星达 魏" userId="ca17b13798aa44f7" providerId="LiveId" clId="{78329C24-1671-4946-8A47-F7ACD00AEEE9}" dt="2024-10-17T00:23:26.492" v="0" actId="2696"/>
        <pc:sldMkLst>
          <pc:docMk/>
          <pc:sldMk cId="3639420373" sldId="2621"/>
        </pc:sldMkLst>
      </pc:sldChg>
      <pc:sldChg chg="modSp add mod">
        <pc:chgData name="星达 魏" userId="ca17b13798aa44f7" providerId="LiveId" clId="{78329C24-1671-4946-8A47-F7ACD00AEEE9}" dt="2024-10-17T00:45:54.562" v="406" actId="20577"/>
        <pc:sldMkLst>
          <pc:docMk/>
          <pc:sldMk cId="418585126" sldId="2632"/>
        </pc:sldMkLst>
        <pc:spChg chg="mod">
          <ac:chgData name="星达 魏" userId="ca17b13798aa44f7" providerId="LiveId" clId="{78329C24-1671-4946-8A47-F7ACD00AEEE9}" dt="2024-10-17T00:45:54.562" v="406" actId="20577"/>
          <ac:spMkLst>
            <pc:docMk/>
            <pc:sldMk cId="418585126" sldId="2632"/>
            <ac:spMk id="5" creationId="{D09E1FE4-D52D-45A5-736F-FBED2D1FB9DA}"/>
          </ac:spMkLst>
        </pc:spChg>
      </pc:sldChg>
      <pc:sldChg chg="modSp new mod">
        <pc:chgData name="星达 魏" userId="ca17b13798aa44f7" providerId="LiveId" clId="{78329C24-1671-4946-8A47-F7ACD00AEEE9}" dt="2024-10-17T00:50:53.809" v="705" actId="20577"/>
        <pc:sldMkLst>
          <pc:docMk/>
          <pc:sldMk cId="471726024" sldId="2633"/>
        </pc:sldMkLst>
        <pc:spChg chg="mod">
          <ac:chgData name="星达 魏" userId="ca17b13798aa44f7" providerId="LiveId" clId="{78329C24-1671-4946-8A47-F7ACD00AEEE9}" dt="2024-10-17T00:49:04.963" v="488" actId="20577"/>
          <ac:spMkLst>
            <pc:docMk/>
            <pc:sldMk cId="471726024" sldId="2633"/>
            <ac:spMk id="2" creationId="{E0F8C378-4DCC-5A4C-F7FC-A1BD32E4B28B}"/>
          </ac:spMkLst>
        </pc:spChg>
        <pc:spChg chg="mod">
          <ac:chgData name="星达 魏" userId="ca17b13798aa44f7" providerId="LiveId" clId="{78329C24-1671-4946-8A47-F7ACD00AEEE9}" dt="2024-10-17T00:50:53.809" v="705" actId="20577"/>
          <ac:spMkLst>
            <pc:docMk/>
            <pc:sldMk cId="471726024" sldId="2633"/>
            <ac:spMk id="3" creationId="{41ABF853-2048-3080-DB49-86456346E3C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2024/10/17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ublication/hints-and-principles-for-computer-system-design-3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1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metadata server cannot simply provide a relaxed consistency model 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4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实现这个 </a:t>
            </a:r>
            <a:r>
              <a:rPr kumimoji="1" lang="en-US" altLang="zh-CN" dirty="0"/>
              <a:t>+</a:t>
            </a:r>
            <a:r>
              <a:rPr kumimoji="1" lang="zh-CN" altLang="en-US" dirty="0"/>
              <a:t> 子集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89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441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162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TODO: directory has maximum file entry supported?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2129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&lt;</a:t>
            </a:r>
            <a:r>
              <a:rPr lang="en" altLang="zh-CN" b="1" i="0" u="none" strike="noStrike" dirty="0">
                <a:solidFill>
                  <a:srgbClr val="0067B8"/>
                </a:solidFill>
                <a:effectLst/>
                <a:latin typeface="Segoe UI" panose="020B0502040204020203" pitchFamily="34" charset="0"/>
                <a:hlinkClick r:id="rId3"/>
              </a:rPr>
              <a:t>Hints and Principles for Computer System Design</a:t>
            </a:r>
            <a:r>
              <a:rPr kumimoji="1" lang="en-US" altLang="zh-CN" b="1" i="0" u="none" strike="noStrike" dirty="0">
                <a:solidFill>
                  <a:srgbClr val="0067B8"/>
                </a:solidFill>
                <a:effectLst/>
                <a:latin typeface="Segoe UI" panose="020B0502040204020203" pitchFamily="34" charset="0"/>
              </a:rPr>
              <a:t>&gt;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="1" i="0" u="none" strike="noStrike" dirty="0">
              <a:solidFill>
                <a:srgbClr val="0067B8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David Wheeler</a:t>
            </a:r>
            <a:r>
              <a:rPr lang="zh-CN" altLang="en-US" dirty="0"/>
              <a:t>： 剑桥大学</a:t>
            </a:r>
            <a:endParaRPr lang="en" altLang="zh-CN" b="1" i="0" u="none" strike="noStrike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31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614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4662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BE60F-E48D-B855-20DB-9DED1AD8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DF8046-8509-0A98-8D4D-8B48604F74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DADB17E-95B9-8C3A-BC48-1943ACB96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Can use tools like </a:t>
            </a:r>
            <a:r>
              <a:rPr kumimoji="1" lang="en-US" altLang="zh-CN" dirty="0" err="1"/>
              <a:t>fio</a:t>
            </a:r>
            <a:r>
              <a:rPr kumimoji="1" lang="en-US" altLang="zh-CN" dirty="0"/>
              <a:t> to measure.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2E0456-8ABE-80F7-04F1-50BD006BF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76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disk-less workstations: </a:t>
            </a:r>
            <a:r>
              <a:rPr kumimoji="1" lang="zh-CN" altLang="en-US" dirty="0"/>
              <a:t>避免反复存</a:t>
            </a:r>
            <a:r>
              <a:rPr kumimoji="1" lang="en-US" altLang="zh-CN" dirty="0"/>
              <a:t>OS</a:t>
            </a:r>
            <a:r>
              <a:rPr kumimoji="1" lang="zh-CN" altLang="en-US" dirty="0"/>
              <a:t>镜像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845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074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Append a null record at the end of the file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4571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93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</a:t>
            </a:r>
            <a:r>
              <a:rPr kumimoji="1" lang="en-US" altLang="zh-CN" dirty="0" err="1"/>
              <a:t>inode</a:t>
            </a:r>
            <a:r>
              <a:rPr kumimoji="1" lang="en-US" altLang="zh-CN" dirty="0"/>
              <a:t> table is insufficient? Integer -&gt; position; what we want: string to string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14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11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</a:t>
            </a:r>
            <a:r>
              <a:rPr kumimoji="1" lang="zh-CN" altLang="en-US" dirty="0"/>
              <a:t> 讲下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325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解决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colision</a:t>
            </a:r>
            <a:r>
              <a:rPr kumimoji="1" lang="zh-CN" altLang="en-US" dirty="0"/>
              <a:t>的方法：采用两个</a:t>
            </a:r>
            <a:r>
              <a:rPr kumimoji="1" lang="en-US" altLang="zh-CN" dirty="0" err="1"/>
              <a:t>bukcet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856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will not cover many details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36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Read update memory overhead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9270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 The RUM Conjecture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429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992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140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遍历文件后面的</a:t>
            </a:r>
            <a:r>
              <a:rPr kumimoji="1" lang="en-US" altLang="zh-CN" dirty="0"/>
              <a:t>block</a:t>
            </a:r>
            <a:r>
              <a:rPr kumimoji="1" lang="zh-CN" altLang="en-US" dirty="0"/>
              <a:t>并不高效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430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597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支持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的两个问题：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不支持</a:t>
            </a:r>
            <a:r>
              <a:rPr kumimoji="1" lang="en-US" altLang="zh-CN" dirty="0"/>
              <a:t>range</a:t>
            </a:r>
          </a:p>
          <a:p>
            <a:r>
              <a:rPr kumimoji="1" lang="en-US" altLang="zh-CN" dirty="0"/>
              <a:t>2</a:t>
            </a:r>
            <a:r>
              <a:rPr kumimoji="1" lang="zh-CN" altLang="en-US" dirty="0"/>
              <a:t>）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里面是无序的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894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Fingertips: </a:t>
            </a:r>
            <a:r>
              <a:rPr kumimoji="1" lang="zh-CN" altLang="en" dirty="0"/>
              <a:t>唾手可得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sz="1200" dirty="0"/>
              <a:t>Goetz </a:t>
            </a:r>
            <a:r>
              <a:rPr lang="en" altLang="zh-CN" sz="1200" dirty="0" err="1"/>
              <a:t>Graefe</a:t>
            </a:r>
            <a:r>
              <a:rPr lang="en" altLang="zh-CN" sz="1200" dirty="0"/>
              <a:t> </a:t>
            </a:r>
            <a:r>
              <a:rPr kumimoji="1" lang="zh-CN" altLang="en-US" sz="1200" dirty="0"/>
              <a:t>： </a:t>
            </a:r>
            <a:r>
              <a:rPr kumimoji="1" lang="en-US" altLang="zh-CN" sz="1200" dirty="0"/>
              <a:t>SQL server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1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162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Fanout</a:t>
            </a:r>
            <a:r>
              <a:rPr kumimoji="1" lang="zh-CN" altLang="en-US" dirty="0"/>
              <a:t>：指的是</a:t>
            </a:r>
            <a:r>
              <a:rPr kumimoji="1" lang="en-US" altLang="zh-CN" dirty="0"/>
              <a:t>child</a:t>
            </a:r>
            <a:r>
              <a:rPr kumimoji="1" lang="zh-CN" altLang="en-US" dirty="0"/>
              <a:t>节点的个数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845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595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当然，如果</a:t>
            </a:r>
            <a:r>
              <a:rPr kumimoji="1" lang="en-US" altLang="zh-CN" dirty="0"/>
              <a:t>insertion</a:t>
            </a:r>
            <a:r>
              <a:rPr kumimoji="1" lang="zh-CN" altLang="en-US" dirty="0"/>
              <a:t>都是在最后，那么</a:t>
            </a:r>
            <a:r>
              <a:rPr kumimoji="1" lang="en-US" altLang="zh-CN" dirty="0"/>
              <a:t>b</a:t>
            </a:r>
            <a:r>
              <a:rPr kumimoji="1" lang="zh-CN" altLang="en-US" dirty="0"/>
              <a:t>树的性能也是很好的。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4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87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337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// </a:t>
            </a:r>
            <a:r>
              <a:rPr kumimoji="1" lang="zh-CN" altLang="en-US" dirty="0"/>
              <a:t>分析</a:t>
            </a:r>
            <a:r>
              <a:rPr kumimoji="1" lang="en-US" altLang="zh-CN" dirty="0" err="1"/>
              <a:t>B+Tree</a:t>
            </a:r>
            <a:r>
              <a:rPr kumimoji="1" lang="zh-CN" altLang="en-US" dirty="0"/>
              <a:t> 索引的好坏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63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5151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27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keys in a layer is sorted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729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 layer has only one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6301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Each layer has only one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134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988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为啥</a:t>
            </a:r>
            <a:r>
              <a:rPr kumimoji="1" lang="en-US" altLang="zh-CN" dirty="0"/>
              <a:t>L0</a:t>
            </a:r>
            <a:r>
              <a:rPr kumimoji="1" lang="zh-CN" altLang="en-US" dirty="0"/>
              <a:t>没有</a:t>
            </a:r>
            <a:r>
              <a:rPr kumimoji="1" lang="en-US" altLang="zh-CN" dirty="0"/>
              <a:t>sorted</a:t>
            </a:r>
            <a:r>
              <a:rPr kumimoji="1" lang="zh-CN" altLang="en-US" dirty="0"/>
              <a:t>？主要是为了快速将 </a:t>
            </a:r>
            <a:r>
              <a:rPr kumimoji="1" lang="en" altLang="zh-CN" dirty="0" err="1"/>
              <a:t>memtable</a:t>
            </a:r>
            <a:r>
              <a:rPr kumimoji="1" lang="en" altLang="zh-CN" dirty="0"/>
              <a:t> </a:t>
            </a:r>
            <a:r>
              <a:rPr kumimoji="1" lang="zh-CN" altLang="en-US" dirty="0"/>
              <a:t>刷到 </a:t>
            </a:r>
            <a:r>
              <a:rPr kumimoji="1" lang="en" altLang="zh-CN" dirty="0"/>
              <a:t>l0</a:t>
            </a:r>
            <a:r>
              <a:rPr kumimoji="1" lang="zh-CN" altLang="en-US" dirty="0"/>
              <a:t>里去，不能成为性能瓶颈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387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16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 assumptions are just listed in the paper, lack a detailed descriptions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989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073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491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867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562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Solution: bloom filter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40254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923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437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658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no caching? “</a:t>
            </a:r>
            <a:r>
              <a:rPr lang="en-US" altLang="zh-CN" dirty="0"/>
              <a:t>Client caches offer little benefit because most applications stream through huge files or have working sets too large to be cached.”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2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two phases? Primary should guarantee the same order for applying chunks.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938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8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4875" indent="-222250">
              <a:lnSpc>
                <a:spcPct val="120000"/>
              </a:lnSpc>
              <a:tabLst/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tif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12" Type="http://schemas.openxmlformats.org/officeDocument/2006/relationships/image" Target="../media/image14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iak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iak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404" y="1632479"/>
            <a:ext cx="9358808" cy="12250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0" dirty="0">
                <a:latin typeface="+mn-lt"/>
              </a:rPr>
              <a:t>Google file system &amp; </a:t>
            </a:r>
            <a:br>
              <a:rPr kumimoji="1" lang="en-US" altLang="zh-CN" sz="3200" b="0" dirty="0">
                <a:latin typeface="+mn-lt"/>
              </a:rPr>
            </a:br>
            <a:r>
              <a:rPr kumimoji="1" lang="en-US" altLang="zh-CN" sz="3200" b="0" dirty="0">
                <a:latin typeface="+mn-lt"/>
              </a:rPr>
              <a:t>from file system to key-value store </a:t>
            </a:r>
            <a:endParaRPr kumimoji="1" lang="zh-CN" altLang="en-US" sz="3200" b="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6D22CAB8-32D2-2241-80C8-0D6645783B0C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Credits: 	Niv Dayan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， </a:t>
            </a:r>
            <a:r>
              <a:rPr kumimoji="1"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JiFei@IPADS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kumimoji="1" lang="en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F43A3-784D-5C4F-83EC-8207F23A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Reading a file in GFS (very similar to the naïve DFS)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AC86D0-436E-8947-84EF-A5F39A71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Reading a file is simple in GFS</a:t>
            </a:r>
          </a:p>
          <a:p>
            <a:r>
              <a:rPr kumimoji="1" lang="en-US" altLang="zh-CN" b="0" dirty="0"/>
              <a:t>1. Contact the </a:t>
            </a:r>
            <a:r>
              <a:rPr kumimoji="1" lang="en-US" altLang="zh-CN" dirty="0">
                <a:solidFill>
                  <a:srgbClr val="BE384B"/>
                </a:solidFill>
              </a:rPr>
              <a:t>master</a:t>
            </a:r>
          </a:p>
          <a:p>
            <a:r>
              <a:rPr kumimoji="1" lang="en-US" altLang="zh-CN" b="0" dirty="0"/>
              <a:t>2. Get file’s </a:t>
            </a:r>
            <a:r>
              <a:rPr kumimoji="1" lang="en-US" altLang="zh-CN" dirty="0">
                <a:solidFill>
                  <a:srgbClr val="BE384B"/>
                </a:solidFill>
              </a:rPr>
              <a:t>metadata</a:t>
            </a:r>
            <a:r>
              <a:rPr kumimoji="1" lang="en-US" altLang="zh-CN" b="0" dirty="0"/>
              <a:t>: chunk handles</a:t>
            </a:r>
          </a:p>
          <a:p>
            <a:r>
              <a:rPr kumimoji="1" lang="en-US" altLang="zh-CN" b="0" dirty="0"/>
              <a:t>3. Get the </a:t>
            </a:r>
            <a:r>
              <a:rPr kumimoji="1" lang="en-US" altLang="zh-CN" dirty="0">
                <a:solidFill>
                  <a:srgbClr val="BE384B"/>
                </a:solidFill>
              </a:rPr>
              <a:t>location</a:t>
            </a:r>
            <a:r>
              <a:rPr kumimoji="1" lang="en-US" altLang="zh-CN" b="0" dirty="0"/>
              <a:t> of each of the chunk handles</a:t>
            </a:r>
          </a:p>
          <a:p>
            <a:pPr lvl="1"/>
            <a:r>
              <a:rPr kumimoji="1" lang="en-US" altLang="zh-CN" b="0" dirty="0"/>
              <a:t>Multiple replicated </a:t>
            </a:r>
            <a:r>
              <a:rPr kumimoji="1" lang="en-US" altLang="zh-CN" b="0" dirty="0" err="1"/>
              <a:t>chunkservers</a:t>
            </a:r>
            <a:r>
              <a:rPr kumimoji="1" lang="en-US" altLang="zh-CN" b="0" dirty="0"/>
              <a:t> per chunk</a:t>
            </a:r>
          </a:p>
          <a:p>
            <a:r>
              <a:rPr kumimoji="1" lang="en-US" altLang="zh-CN" b="0" dirty="0"/>
              <a:t>4.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Contact any </a:t>
            </a:r>
            <a:r>
              <a:rPr kumimoji="1" lang="en-US" altLang="zh-CN" dirty="0">
                <a:solidFill>
                  <a:srgbClr val="BE384B"/>
                </a:solidFill>
              </a:rPr>
              <a:t>available</a:t>
            </a:r>
            <a:r>
              <a:rPr kumimoji="1" lang="en-US" altLang="zh-CN" b="0" dirty="0"/>
              <a:t> </a:t>
            </a:r>
            <a:r>
              <a:rPr kumimoji="1" lang="en-US" altLang="zh-CN" b="0" dirty="0" err="1"/>
              <a:t>chunkserver</a:t>
            </a:r>
            <a:r>
              <a:rPr kumimoji="1" lang="en-US" altLang="zh-CN" b="0" dirty="0"/>
              <a:t> for chunk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F01B33-332C-EF4D-9E57-4C8B6F42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05456B8-6364-6B00-830B-B0E712677F0D}"/>
              </a:ext>
            </a:extLst>
          </p:cNvPr>
          <p:cNvSpPr/>
          <p:nvPr/>
        </p:nvSpPr>
        <p:spPr>
          <a:xfrm>
            <a:off x="429457" y="1525694"/>
            <a:ext cx="5626968" cy="1008112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8BFB4A-260F-7889-DF2E-C98EA33EE175}"/>
              </a:ext>
            </a:extLst>
          </p:cNvPr>
          <p:cNvSpPr txBox="1"/>
          <p:nvPr/>
        </p:nvSpPr>
        <p:spPr>
          <a:xfrm>
            <a:off x="4340933" y="1340660"/>
            <a:ext cx="303068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b="0" dirty="0"/>
              <a:t>Can be omitted if cached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034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5635-2B75-AE43-A4A6-58E2E552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D30F-A7EE-C445-A9F6-4BAF5893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08012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7394F2-9F4E-6B4B-8F26-84235B7D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E31D6B-057E-2749-8139-BAB434C25556}"/>
              </a:ext>
            </a:extLst>
          </p:cNvPr>
          <p:cNvGrpSpPr/>
          <p:nvPr/>
        </p:nvGrpSpPr>
        <p:grpSpPr>
          <a:xfrm>
            <a:off x="611560" y="2421148"/>
            <a:ext cx="360000" cy="369332"/>
            <a:chOff x="683568" y="2848168"/>
            <a:chExt cx="360000" cy="3693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D4A7A05-D6B4-B44C-804B-0DBEC1C70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968C77-5C22-3147-B700-2184F7622B2A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C02C9B0-942F-4B4B-91A4-48B6BBDD996E}"/>
              </a:ext>
            </a:extLst>
          </p:cNvPr>
          <p:cNvSpPr/>
          <p:nvPr/>
        </p:nvSpPr>
        <p:spPr>
          <a:xfrm>
            <a:off x="1011875" y="2389914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Insert the (K,V) into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DF902-D753-D644-9505-1356386A960E}"/>
              </a:ext>
            </a:extLst>
          </p:cNvPr>
          <p:cNvGrpSpPr/>
          <p:nvPr/>
        </p:nvGrpSpPr>
        <p:grpSpPr>
          <a:xfrm>
            <a:off x="2171556" y="3185612"/>
            <a:ext cx="552413" cy="508666"/>
            <a:chOff x="2195736" y="3023566"/>
            <a:chExt cx="552413" cy="50866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563554E-E547-E94F-8382-B657B6123168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0D83D7-89FD-CF41-8118-7184877B5A8C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778253-ADBC-FC4C-AAF2-EA1FEC40BAA3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51215361-A30B-C741-A378-63FB3B47A5F7}"/>
                </a:ext>
              </a:extLst>
            </p:cNvPr>
            <p:cNvCxnSpPr>
              <a:stCxn id="10" idx="0"/>
              <a:endCxn id="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51BFFEBA-0423-6F4F-9A83-C51348AF208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382225D-A23E-9D44-B478-011E85D6EF3C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92B607D-C235-E04A-8665-ADB84847A024}"/>
              </a:ext>
            </a:extLst>
          </p:cNvPr>
          <p:cNvSpPr/>
          <p:nvPr/>
        </p:nvSpPr>
        <p:spPr>
          <a:xfrm>
            <a:off x="1823201" y="386412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C2F814-2905-FD41-8784-C97D308B33EF}"/>
              </a:ext>
            </a:extLst>
          </p:cNvPr>
          <p:cNvSpPr/>
          <p:nvPr/>
        </p:nvSpPr>
        <p:spPr>
          <a:xfrm>
            <a:off x="469084" y="313624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(K,V)</a:t>
            </a:r>
            <a:endParaRPr lang="zh-CN" altLang="en-US" dirty="0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3291B42-36DD-2F4A-B62F-D54929A63125}"/>
              </a:ext>
            </a:extLst>
          </p:cNvPr>
          <p:cNvSpPr/>
          <p:nvPr/>
        </p:nvSpPr>
        <p:spPr>
          <a:xfrm>
            <a:off x="1143000" y="2942814"/>
            <a:ext cx="1113140" cy="431503"/>
          </a:xfrm>
          <a:custGeom>
            <a:avLst/>
            <a:gdLst>
              <a:gd name="connsiteX0" fmla="*/ 0 w 1117600"/>
              <a:gd name="connsiteY0" fmla="*/ 368209 h 402426"/>
              <a:gd name="connsiteX1" fmla="*/ 431800 w 1117600"/>
              <a:gd name="connsiteY1" fmla="*/ 368209 h 402426"/>
              <a:gd name="connsiteX2" fmla="*/ 419100 w 1117600"/>
              <a:gd name="connsiteY2" fmla="*/ 12609 h 402426"/>
              <a:gd name="connsiteX3" fmla="*/ 1117600 w 1117600"/>
              <a:gd name="connsiteY3" fmla="*/ 114209 h 402426"/>
              <a:gd name="connsiteX0" fmla="*/ 0 w 1113140"/>
              <a:gd name="connsiteY0" fmla="*/ 362132 h 396349"/>
              <a:gd name="connsiteX1" fmla="*/ 431800 w 1113140"/>
              <a:gd name="connsiteY1" fmla="*/ 362132 h 396349"/>
              <a:gd name="connsiteX2" fmla="*/ 419100 w 1113140"/>
              <a:gd name="connsiteY2" fmla="*/ 6532 h 396349"/>
              <a:gd name="connsiteX3" fmla="*/ 1113140 w 1113140"/>
              <a:gd name="connsiteY3" fmla="*/ 210723 h 396349"/>
              <a:gd name="connsiteX0" fmla="*/ 0 w 1113140"/>
              <a:gd name="connsiteY0" fmla="*/ 397286 h 431503"/>
              <a:gd name="connsiteX1" fmla="*/ 431800 w 1113140"/>
              <a:gd name="connsiteY1" fmla="*/ 397286 h 431503"/>
              <a:gd name="connsiteX2" fmla="*/ 419100 w 1113140"/>
              <a:gd name="connsiteY2" fmla="*/ 41686 h 431503"/>
              <a:gd name="connsiteX3" fmla="*/ 1113140 w 1113140"/>
              <a:gd name="connsiteY3" fmla="*/ 245877 h 43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40" h="431503">
                <a:moveTo>
                  <a:pt x="0" y="397286"/>
                </a:moveTo>
                <a:cubicBezTo>
                  <a:pt x="180975" y="426919"/>
                  <a:pt x="361950" y="456553"/>
                  <a:pt x="431800" y="397286"/>
                </a:cubicBezTo>
                <a:cubicBezTo>
                  <a:pt x="501650" y="338019"/>
                  <a:pt x="304800" y="84019"/>
                  <a:pt x="419100" y="41686"/>
                </a:cubicBezTo>
                <a:cubicBezTo>
                  <a:pt x="533400" y="-647"/>
                  <a:pt x="1035143" y="-84798"/>
                  <a:pt x="1113140" y="24587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F55167-A84B-AB49-A655-6D5F6FCCFDB1}"/>
              </a:ext>
            </a:extLst>
          </p:cNvPr>
          <p:cNvGrpSpPr/>
          <p:nvPr/>
        </p:nvGrpSpPr>
        <p:grpSpPr>
          <a:xfrm>
            <a:off x="611560" y="4585692"/>
            <a:ext cx="360000" cy="369332"/>
            <a:chOff x="683568" y="2848168"/>
            <a:chExt cx="360000" cy="369332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EC0399D-4181-244D-BCE0-630EC73C74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6809B3-ABB9-0044-A559-DF4A9FB5607F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27042BF9-5D74-2F46-B019-4F9A37FB5E79}"/>
              </a:ext>
            </a:extLst>
          </p:cNvPr>
          <p:cNvSpPr/>
          <p:nvPr/>
        </p:nvSpPr>
        <p:spPr>
          <a:xfrm>
            <a:off x="1011875" y="4598613"/>
            <a:ext cx="5493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check whether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exceeds some threshold, </a:t>
            </a:r>
          </a:p>
          <a:p>
            <a:r>
              <a:rPr kumimoji="1" lang="en-US" altLang="zh-CN" dirty="0"/>
              <a:t>If so, flush it to a new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3DBABDE-7682-1C4B-97CC-50E81A7A1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56" y="2776891"/>
            <a:ext cx="1249125" cy="82295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60316EE6-DD23-8B4A-BA7E-681C088A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581" y="343118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B619FDD3-A5B6-3F4B-87A4-159D4ED74B33}"/>
              </a:ext>
            </a:extLst>
          </p:cNvPr>
          <p:cNvSpPr/>
          <p:nvPr/>
        </p:nvSpPr>
        <p:spPr>
          <a:xfrm>
            <a:off x="4415769" y="3861666"/>
            <a:ext cx="104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</a:t>
            </a:r>
            <a:endParaRPr lang="zh-CN" altLang="en-US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5BEF4973-150B-B64D-9F33-BD77CDF3F667}"/>
              </a:ext>
            </a:extLst>
          </p:cNvPr>
          <p:cNvSpPr/>
          <p:nvPr/>
        </p:nvSpPr>
        <p:spPr>
          <a:xfrm>
            <a:off x="5832921" y="3110360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: does writing to </a:t>
            </a:r>
            <a:r>
              <a:rPr lang="en-US" altLang="zh-CN" sz="2400" dirty="0" err="1">
                <a:latin typeface="Candara" pitchFamily="34" charset="0"/>
                <a:ea typeface="Verdana" pitchFamily="34" charset="0"/>
                <a:cs typeface="Verdana" pitchFamily="34" charset="0"/>
              </a:rPr>
              <a:t>SSTable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sequential?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203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C6F05-0F02-E844-AB00-E06EA47C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5381B-88B4-544E-ABCC-AF1A16C7F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152128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sorted data structure (e.g.,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6D685-6013-5241-83FC-4DC624B3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2C720F-DC4E-7749-ACFC-E3ED253E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096944"/>
            <a:ext cx="1249125" cy="82295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ECBEF3-1464-1449-9658-27462325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30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A69AC1C-ADBC-474C-A262-66B4DF254543}"/>
              </a:ext>
            </a:extLst>
          </p:cNvPr>
          <p:cNvSpPr/>
          <p:nvPr/>
        </p:nvSpPr>
        <p:spPr>
          <a:xfrm>
            <a:off x="6340232" y="3466216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F90F3A-98AB-8B44-9E34-5364DC1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93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7600E39-D795-C84E-9926-6BD11AB9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703" y="299525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A722703-413E-8545-AE18-21494F71BA9E}"/>
              </a:ext>
            </a:extLst>
          </p:cNvPr>
          <p:cNvGrpSpPr/>
          <p:nvPr/>
        </p:nvGrpSpPr>
        <p:grpSpPr>
          <a:xfrm>
            <a:off x="705576" y="2444846"/>
            <a:ext cx="360000" cy="369332"/>
            <a:chOff x="683568" y="2848168"/>
            <a:chExt cx="360000" cy="369332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5863D9D-D1EB-EC43-8633-FA9C9C9FA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777C8B5-09E6-A141-8CBC-99249BFA9200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3BDE454-5D7F-E044-8EC5-20DC306B5530}"/>
              </a:ext>
            </a:extLst>
          </p:cNvPr>
          <p:cNvSpPr/>
          <p:nvPr/>
        </p:nvSpPr>
        <p:spPr>
          <a:xfrm>
            <a:off x="1134634" y="2352513"/>
            <a:ext cx="39311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What if there are too many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?</a:t>
            </a:r>
          </a:p>
          <a:p>
            <a:r>
              <a:rPr kumimoji="1" lang="en-US" altLang="zh-CN" dirty="0"/>
              <a:t>We can </a:t>
            </a:r>
            <a:r>
              <a:rPr kumimoji="1" lang="en-US" altLang="zh-CN" b="1" dirty="0">
                <a:solidFill>
                  <a:srgbClr val="BE374B"/>
                </a:solidFill>
              </a:rPr>
              <a:t>merge &amp; compact </a:t>
            </a:r>
            <a:r>
              <a:rPr kumimoji="1" lang="en-US" altLang="zh-CN" dirty="0"/>
              <a:t>them as we have done before with segmented log files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E974C6-CE7F-2342-84BF-85B9C2B0B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30" y="397540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7EEC9D-5775-944D-A65D-1701AC751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93" y="397540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7CF4662D-C9C4-A64E-BE8A-5811C28EA92B}"/>
              </a:ext>
            </a:extLst>
          </p:cNvPr>
          <p:cNvSpPr/>
          <p:nvPr/>
        </p:nvSpPr>
        <p:spPr>
          <a:xfrm>
            <a:off x="6608720" y="2827755"/>
            <a:ext cx="1042759" cy="657683"/>
          </a:xfrm>
          <a:prstGeom prst="ellipse">
            <a:avLst/>
          </a:prstGeom>
          <a:noFill/>
          <a:ln w="2540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684A241E-29BF-EA49-B621-CECA66D0342A}"/>
              </a:ext>
            </a:extLst>
          </p:cNvPr>
          <p:cNvSpPr/>
          <p:nvPr/>
        </p:nvSpPr>
        <p:spPr>
          <a:xfrm>
            <a:off x="7170234" y="3434576"/>
            <a:ext cx="603712" cy="869974"/>
          </a:xfrm>
          <a:custGeom>
            <a:avLst/>
            <a:gdLst>
              <a:gd name="connsiteX0" fmla="*/ 278781 w 603712"/>
              <a:gd name="connsiteY0" fmla="*/ 0 h 869974"/>
              <a:gd name="connsiteX1" fmla="*/ 568712 w 603712"/>
              <a:gd name="connsiteY1" fmla="*/ 323385 h 869974"/>
              <a:gd name="connsiteX2" fmla="*/ 535259 w 603712"/>
              <a:gd name="connsiteY2" fmla="*/ 825190 h 869974"/>
              <a:gd name="connsiteX3" fmla="*/ 0 w 603712"/>
              <a:gd name="connsiteY3" fmla="*/ 814039 h 869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12" h="869974">
                <a:moveTo>
                  <a:pt x="278781" y="0"/>
                </a:moveTo>
                <a:cubicBezTo>
                  <a:pt x="402373" y="92926"/>
                  <a:pt x="525966" y="185853"/>
                  <a:pt x="568712" y="323385"/>
                </a:cubicBezTo>
                <a:cubicBezTo>
                  <a:pt x="611458" y="460917"/>
                  <a:pt x="630044" y="743414"/>
                  <a:pt x="535259" y="825190"/>
                </a:cubicBezTo>
                <a:cubicBezTo>
                  <a:pt x="440474" y="906966"/>
                  <a:pt x="220237" y="860502"/>
                  <a:pt x="0" y="81403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29BF64F-DACF-AB43-9EED-BCADE5B9BC65}"/>
              </a:ext>
            </a:extLst>
          </p:cNvPr>
          <p:cNvSpPr/>
          <p:nvPr/>
        </p:nvSpPr>
        <p:spPr>
          <a:xfrm>
            <a:off x="7107797" y="3790741"/>
            <a:ext cx="199285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/>
              <a:t>Merge &amp; compact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30043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4C828-704C-BC4B-BCBF-5063EBF50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Reads with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+ </a:t>
            </a:r>
            <a:r>
              <a:rPr kumimoji="1" lang="en-US" altLang="zh-CN" dirty="0" err="1"/>
              <a:t>SSTable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6C97D-2812-FE4A-A265-69237AADB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80831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 dirty="0"/>
              <a:t>Checks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If misses, checks the latest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If still misses, checks the next older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… </a:t>
            </a:r>
          </a:p>
          <a:p>
            <a:r>
              <a:rPr kumimoji="1" lang="en-US" altLang="zh-CN" dirty="0"/>
              <a:t>Optimization</a:t>
            </a:r>
            <a:r>
              <a:rPr kumimoji="1" lang="en-US" altLang="zh-CN" b="0" dirty="0"/>
              <a:t>: keep a sparse index on each </a:t>
            </a:r>
            <a:r>
              <a:rPr kumimoji="1" lang="en-US" altLang="zh-CN" b="0" dirty="0" err="1"/>
              <a:t>SSTable</a:t>
            </a:r>
            <a:r>
              <a:rPr kumimoji="1" lang="en-US" altLang="zh-CN" b="0" dirty="0"/>
              <a:t> to accelerate the lookup </a:t>
            </a:r>
          </a:p>
          <a:p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4CBEF0-6E41-1D48-898B-B03CF622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220EF1-701A-4E48-9FBB-A3CAB61920AD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69FD29D-F472-824A-8CF6-4DF8C983FB83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BFFEAA45-EB5D-4445-9987-1A76533A3BF8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5C592170-4848-CA4A-97C9-0CB92087A389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FD443FA8-CBAC-8E42-A1BB-227DFE6835D1}"/>
                </a:ext>
              </a:extLst>
            </p:cNvPr>
            <p:cNvCxnSpPr>
              <a:stCxn id="7" idx="0"/>
              <a:endCxn id="6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E09CEF18-8D52-3F49-B726-519620E49B6E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68CF114E-DC06-9742-AF0F-FD77C58C78F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F14E8FC-33F5-B847-9581-86C86985E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C32513-28A2-4F4A-BA9C-72823C880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C282F77-0FA2-744C-A3D1-4365C4835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523A8B5-44B2-CE4E-8F56-71D5ECCB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BF15C5F-D2EC-EB47-B30C-330704649070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E018D0D-6F33-3942-BA43-92D05F3AEB48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3EDCA1B-5DC9-3047-B656-8799934BBF33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0E3EE372-060C-1D47-8E3C-907EFFF2F855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CECFFD8-E9AB-004B-ABF2-4291BCB14110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B802E5F5-D11E-C04F-B4C0-629A34B394D4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E0D85A14-2256-BC4C-8E69-F946BF8C7EBD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C39A5284-7A71-CE45-8294-9BAB32F8F18F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2CAB6E-ACCC-7C44-A1E7-CD32157AF761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7083BFC-E812-2B46-8793-27AD2AEA2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6DB8870-7C3A-8343-A5F4-6AFBD69F0F9F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B68504F-4F69-A148-B608-8644AC05ACAB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3EA49C11-6C86-A940-89AD-29FB252FC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2248664-6535-6F4F-B8C2-97C631D6AAB8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7040946-7949-0A4E-AF78-80574BA39EE8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9A00AFD1-697E-8C40-AA45-D1DC7E2B12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BA27E4D-7850-9041-B290-0989DE97BC4B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48757B7-4E74-D44D-BC0A-15E315B4AF38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C1167736-DB69-C247-9BCB-51A26C9C0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192B1B7-2090-5146-8D1F-DBFA52672FC5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13990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137420"/>
            <a:ext cx="7840092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Question: what are the drawbacks of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such a design?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0983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26704-5133-B6DD-50CB-749F2F6FE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Organizing data sequentially has several drawbacks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FED49-2FC1-9F56-3C1C-15D180F87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368152"/>
          </a:xfrm>
        </p:spPr>
        <p:txBody>
          <a:bodyPr/>
          <a:lstStyle/>
          <a:p>
            <a:r>
              <a:rPr kumimoji="1" lang="en-US" altLang="zh-CN" dirty="0"/>
              <a:t>#1. Finding the old value is slow </a:t>
            </a:r>
          </a:p>
          <a:p>
            <a:r>
              <a:rPr kumimoji="1" lang="en-US" altLang="zh-CN" dirty="0"/>
              <a:t>#2. Deduplication is hard </a:t>
            </a:r>
          </a:p>
          <a:p>
            <a:r>
              <a:rPr kumimoji="1" lang="en-US" altLang="zh-CN" dirty="0"/>
              <a:t>#3.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 is still inefficient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ED1E3-03BA-F669-BD69-0F85CB8C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AAE0DE0-CD78-BA0A-5885-A4932EE943C7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5513F1D5-3CA7-F8D0-65A0-0DF712AEC671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A7D584CA-CD98-6A21-ABBB-41AA3F17EF3B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9395D27-95BF-D8F1-3F8C-EF49E0B5D9D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0F43724C-4585-F156-76DC-36F95627B786}"/>
                </a:ext>
              </a:extLst>
            </p:cNvPr>
            <p:cNvCxnSpPr>
              <a:stCxn id="7" idx="0"/>
              <a:endCxn id="6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8EDED72C-EDE6-3DE2-61E1-CBDDB876A2E8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1EBF4A4-AE5B-C1D4-EDD4-79D29AEC709F}"/>
                </a:ext>
              </a:extLst>
            </p:cNvPr>
            <p:cNvCxnSpPr>
              <a:cxnSpLocks/>
              <a:stCxn id="6" idx="5"/>
              <a:endCxn id="8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4FFA9564-EB20-E722-E034-8E02200A6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61B86DC-3197-8214-62DF-A72CE95A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C45F569-608C-2B1F-EE55-46A33649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A15F1A-EF11-0B69-5BED-CCF7FB06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C507C8F-EE19-CC01-E9B4-C68AF48E9BF5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6BAFEE-9EDF-52A1-1BC3-AE86A235FE2C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9FD5FF-834F-15B6-CE84-789609DD0033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C7894F42-F60C-F99C-B077-BA1E72E626C2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A8C4BB9A-B15B-419F-24D3-EE3C93E7708F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96995184-17BD-5849-6FC4-631025CB8866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CBDF1EFF-ED1D-A1C0-94F8-121BE66A7A86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42D598EE-7884-52AB-94C3-256A3FDC1373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A8AB621-D186-5AD1-D4C6-740C9F1B5C31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878059B-1337-53BA-BABE-8E7E62A84F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A11E133-8693-2FBA-3E67-B8225E00B15B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8FBC68B-ECB3-8335-8468-4FF5EE22440D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B27137-8F69-960F-B9FB-8374F40C14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B965016-7901-E652-9210-BBD56FE75873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919941E-1694-F361-236E-177F09EAF097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24325E1-2871-034D-3A3E-F238440982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C0A4736-8AE1-484D-ED73-060BCD44748E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FCDF3D8-3E3B-D72C-D055-8893453233DA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494931C-8327-9AC7-B1E4-ABF84406CC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A596B121-A00F-6E75-98DC-13B8CEBC3726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C1664DD0-D99F-35E3-A724-6C43C497EB0C}"/>
              </a:ext>
            </a:extLst>
          </p:cNvPr>
          <p:cNvCxnSpPr/>
          <p:nvPr/>
        </p:nvCxnSpPr>
        <p:spPr>
          <a:xfrm>
            <a:off x="827584" y="3597192"/>
            <a:ext cx="540060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5EE3714-A0F4-78FE-E3C5-BA5DB4194A38}"/>
              </a:ext>
            </a:extLst>
          </p:cNvPr>
          <p:cNvSpPr/>
          <p:nvPr/>
        </p:nvSpPr>
        <p:spPr>
          <a:xfrm>
            <a:off x="5797263" y="3213236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296ED11-7AF8-851F-0CA4-FF6FD32CBDF5}"/>
              </a:ext>
            </a:extLst>
          </p:cNvPr>
          <p:cNvSpPr/>
          <p:nvPr/>
        </p:nvSpPr>
        <p:spPr>
          <a:xfrm>
            <a:off x="453629" y="321323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4745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3BCC-2286-0D49-BDB1-2A18A3F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organizes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in a hierarchy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2D14A-FDBC-ED4F-A66C-E7EC56E4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405628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The famous </a:t>
            </a:r>
            <a:r>
              <a:rPr kumimoji="1" lang="en-US" altLang="zh-CN" b="1" dirty="0">
                <a:solidFill>
                  <a:srgbClr val="BE374B"/>
                </a:solidFill>
              </a:rPr>
              <a:t>L</a:t>
            </a:r>
            <a:r>
              <a:rPr kumimoji="1" lang="en-US" altLang="zh-CN" dirty="0"/>
              <a:t>og-</a:t>
            </a:r>
            <a:r>
              <a:rPr kumimoji="1" lang="en-US" altLang="zh-CN" b="1" dirty="0">
                <a:solidFill>
                  <a:srgbClr val="BE374B"/>
                </a:solidFill>
              </a:rPr>
              <a:t>s</a:t>
            </a:r>
            <a:r>
              <a:rPr kumimoji="1" lang="en-US" altLang="zh-CN" dirty="0"/>
              <a:t>tructured </a:t>
            </a:r>
            <a:r>
              <a:rPr kumimoji="1" lang="en-US" altLang="zh-CN" b="1" dirty="0">
                <a:solidFill>
                  <a:srgbClr val="BE374B"/>
                </a:solidFill>
              </a:rPr>
              <a:t>m</a:t>
            </a:r>
            <a:r>
              <a:rPr kumimoji="1" lang="en-US" altLang="zh-CN" dirty="0"/>
              <a:t>erge tree </a:t>
            </a:r>
          </a:p>
          <a:p>
            <a:r>
              <a:rPr kumimoji="1" lang="en-US" altLang="zh-CN" dirty="0"/>
              <a:t>Each layer has the entire KVS data of some time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1ABF52-EC4C-E04F-8899-E14F378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A5405-909B-AA46-82DF-53B87E86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C00DB-5E5D-194D-B790-9E1C9130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A49713-FEB7-044B-84B3-B37A927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E45DAE-5989-3C47-94B7-69C4E23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24DED2-BCA0-4647-A6E5-7A78896A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F59778-A348-734E-A2E1-6CD71FC4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E2F1D-ACF0-014B-B8BB-E975440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A8F7F-675E-194F-8CED-C7F203D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2A025B-9B63-A744-A0F6-F8AB1116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384DCB-B741-DA4E-8222-006DF97B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B45C1C-8651-BF40-9ED1-881ECEFB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629A16D-C9F6-544D-A660-3FD96CFE7F46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0CE63F-B931-124B-A079-646BCD0324BF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5AE99CE-AC59-D04F-822B-F038107F6ED5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1BDFDB5-3FB0-9741-96D4-6DFA13613BB3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52ACF7F-AA86-2E42-924C-69EDA36FB0AF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768CFF0F-A081-DA4F-B716-D936E5E95A4B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2C9162B9-F91F-4446-8AD5-2B018D6B8BB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DA618D77-E0E8-4B4F-AB59-4217EC4E863E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DD53E22-91DF-FE48-B199-7A42EA3DEBA1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9A7F-FEA8-BB4F-A79A-91EF0D705DED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BAB187-9C6C-934B-BDBE-07014A6EFB05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C5A502-F0F4-E947-92FB-454C56D8F6AE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2C0942-6C73-094D-A6B7-64596691BE7E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5FCACB6-3834-4542-87DC-BBED02157334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1643A1-46A7-8146-9E48-CA1F94C1080B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7E5F16EF-A35B-A849-8E50-39034FCF9AF1}"/>
              </a:ext>
            </a:extLst>
          </p:cNvPr>
          <p:cNvSpPr txBox="1">
            <a:spLocks/>
          </p:cNvSpPr>
          <p:nvPr/>
        </p:nvSpPr>
        <p:spPr>
          <a:xfrm>
            <a:off x="399797" y="2117294"/>
            <a:ext cx="3666037" cy="2819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zh-CN" dirty="0"/>
              <a:t>Each layer has maximum size</a:t>
            </a:r>
          </a:p>
          <a:p>
            <a:pPr lvl="1"/>
            <a:r>
              <a:rPr kumimoji="1" lang="en-US" altLang="zh-CN" dirty="0"/>
              <a:t>Except</a:t>
            </a:r>
            <a:r>
              <a:rPr kumimoji="1" lang="zh-CN" altLang="en-US" dirty="0"/>
              <a:t> </a:t>
            </a:r>
            <a:r>
              <a:rPr kumimoji="1" lang="en-US" altLang="zh-CN" dirty="0"/>
              <a:t>L0, all files in layers are </a:t>
            </a:r>
            <a:r>
              <a:rPr kumimoji="1" lang="en-US" altLang="zh-CN" b="1" dirty="0">
                <a:solidFill>
                  <a:srgbClr val="C00000"/>
                </a:solidFill>
              </a:rPr>
              <a:t>sorted, and does not have duplicated keys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Except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L0, keys in each layer is </a:t>
            </a:r>
            <a:r>
              <a:rPr kumimoji="1" lang="en-US" altLang="zh-CN" b="1" dirty="0">
                <a:solidFill>
                  <a:srgbClr val="BD374B"/>
                </a:solidFill>
              </a:rPr>
              <a:t>sorted</a:t>
            </a:r>
            <a:r>
              <a:rPr kumimoji="1" lang="en-US" altLang="zh-CN" dirty="0">
                <a:solidFill>
                  <a:schemeClr val="tx1"/>
                </a:solidFill>
              </a:rPr>
              <a:t> according to the </a:t>
            </a:r>
            <a:r>
              <a:rPr kumimoji="1" lang="en-US" altLang="zh-CN" dirty="0" err="1">
                <a:solidFill>
                  <a:schemeClr val="tx1"/>
                </a:solidFill>
              </a:rPr>
              <a:t>SSTable</a:t>
            </a:r>
            <a:r>
              <a:rPr kumimoji="1" lang="en-US" altLang="zh-CN" dirty="0">
                <a:solidFill>
                  <a:schemeClr val="tx1"/>
                </a:solidFill>
              </a:rPr>
              <a:t> 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993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EE48E-C586-0DBC-D3FD-CF33A485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Hierarchy can speed up old value lookup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7BDE9-D0AD-1938-1454-158C38A3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9307"/>
            <a:ext cx="6635080" cy="4471925"/>
          </a:xfrm>
        </p:spPr>
        <p:txBody>
          <a:bodyPr/>
          <a:lstStyle/>
          <a:p>
            <a:r>
              <a:rPr kumimoji="1" lang="en-US" altLang="zh-CN" dirty="0"/>
              <a:t>Each layer has only one file that store the key (except L0)</a:t>
            </a:r>
          </a:p>
          <a:p>
            <a:pPr lvl="1"/>
            <a:r>
              <a:rPr kumimoji="1" lang="en-US" altLang="zh-CN" dirty="0"/>
              <a:t>So we can search only one file per-layer (not per-file search)</a:t>
            </a:r>
          </a:p>
          <a:p>
            <a:r>
              <a:rPr kumimoji="1" lang="en-US" altLang="zh-CN" dirty="0"/>
              <a:t>Question: how to find the key file? </a:t>
            </a:r>
          </a:p>
          <a:p>
            <a:pPr lvl="1"/>
            <a:r>
              <a:rPr kumimoji="1" lang="en-US" altLang="zh-CN" dirty="0"/>
              <a:t>Many methods exist </a:t>
            </a:r>
          </a:p>
          <a:p>
            <a:pPr lvl="1"/>
            <a:r>
              <a:rPr kumimoji="1" lang="en-US" altLang="zh-CN" dirty="0"/>
              <a:t>E.g., store a [min, max] per file in memory  </a:t>
            </a:r>
          </a:p>
          <a:p>
            <a:r>
              <a:rPr kumimoji="1" lang="en-US" altLang="zh-CN" dirty="0"/>
              <a:t>Read upon lower layers </a:t>
            </a:r>
          </a:p>
          <a:p>
            <a:pPr lvl="1"/>
            <a:r>
              <a:rPr kumimoji="1" lang="en-US" altLang="zh-CN" dirty="0"/>
              <a:t>First identify the file, then look it! </a:t>
            </a:r>
          </a:p>
          <a:p>
            <a:pPr lvl="1"/>
            <a:r>
              <a:rPr kumimoji="1" lang="en-US" altLang="zh-CN" dirty="0"/>
              <a:t>O(1) access per layer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4073C-1FE2-1CEA-414C-79796BD3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B91A1-AF84-B743-2EE2-0A3911AF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3BDEE-3832-0F01-FB2C-969CD85C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33C4E-BC9B-0A7B-41E1-7A24CA4B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13C37-1D4A-165A-73FF-66BC688D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55900-9A73-FF39-F1B6-51162044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43895B-0AFF-6CB1-E6A4-382453B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D786D-6639-42EE-8F72-8475EB6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38013-8D85-911F-9F17-0A2E5233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59CC17-4380-1935-63A5-479C460C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2704BB-8EE9-8019-D87B-BACD7E53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505DD-DBAB-56F6-FC75-5E07F85A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F1357-A60C-9043-3277-14C66B05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E773F9-B306-6774-A0C5-984E5896CE2F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DCA6C8-4B34-D64D-D928-EE8035B95D3B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29D0DC-B839-0D7D-B609-0ADB618B716E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4989AE4-FA45-1BF7-4D00-8BB389C64301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D49B14-FFF5-0072-D826-C0E22874615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BA76581-B3E7-BF40-F8ED-9892EB4CAB11}"/>
                </a:ext>
              </a:extLst>
            </p:cNvPr>
            <p:cNvCxnSpPr>
              <a:stCxn id="20" idx="0"/>
              <a:endCxn id="1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F5E9ADB7-13FE-3F97-AD11-EAE61FE2D43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9148CAC-4E22-FADF-4969-EC187D1F8CCB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07A71D6-A24E-A803-FB0C-DE892E8534B2}"/>
              </a:ext>
            </a:extLst>
          </p:cNvPr>
          <p:cNvSpPr/>
          <p:nvPr/>
        </p:nvSpPr>
        <p:spPr>
          <a:xfrm>
            <a:off x="5395972" y="213583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3D9FF9-482A-CC0C-E4B2-14ED6627C415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829DCE-E1C3-C92F-04F1-AE5E86B61A51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FAEA46-A9C1-C5A6-ACF1-56F9E261A563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8CD6CF2-3366-FD55-1238-08BB00A54408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1F4D7DB-59E4-53C6-23CF-249B5648E35F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D46D05-5794-E6F8-8BE7-5511499B0508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02155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EE48E-C586-0DBC-D3FD-CF33A485E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Hierarchy can speed up range query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7BDE9-D0AD-1938-1454-158C38A39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9307"/>
            <a:ext cx="6635080" cy="4471925"/>
          </a:xfrm>
        </p:spPr>
        <p:txBody>
          <a:bodyPr/>
          <a:lstStyle/>
          <a:p>
            <a:r>
              <a:rPr kumimoji="1" lang="en-US" altLang="zh-CN" dirty="0"/>
              <a:t>Store a [min, max] per file </a:t>
            </a:r>
          </a:p>
          <a:p>
            <a:r>
              <a:rPr kumimoji="1" lang="en-US" altLang="zh-CN" dirty="0"/>
              <a:t>Range query </a:t>
            </a:r>
          </a:p>
          <a:p>
            <a:pPr lvl="1"/>
            <a:r>
              <a:rPr kumimoji="1" lang="en-US" altLang="zh-CN" dirty="0"/>
              <a:t>Query layer-by-layer </a:t>
            </a:r>
          </a:p>
          <a:p>
            <a:pPr lvl="1"/>
            <a:r>
              <a:rPr kumimoji="1" lang="en-US" altLang="zh-CN" dirty="0"/>
              <a:t>Then merge the results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4073C-1FE2-1CEA-414C-79796BD30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B91A1-AF84-B743-2EE2-0A3911AF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63BDEE-3832-0F01-FB2C-969CD85C4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B33C4E-BC9B-0A7B-41E1-7A24CA4B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713C37-1D4A-165A-73FF-66BC688D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255900-9A73-FF39-F1B6-51162044B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43895B-0AFF-6CB1-E6A4-382453B3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D786D-6639-42EE-8F72-8475EB63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538013-8D85-911F-9F17-0A2E5233E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59CC17-4380-1935-63A5-479C460C6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2704BB-8EE9-8019-D87B-BACD7E53A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9E505DD-DBAB-56F6-FC75-5E07F85A7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C1F1357-A60C-9043-3277-14C66B05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5E773F9-B306-6774-A0C5-984E5896CE2F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7DCA6C8-4B34-D64D-D928-EE8035B95D3B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29D0DC-B839-0D7D-B609-0ADB618B716E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4989AE4-FA45-1BF7-4D00-8BB389C64301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ED49B14-FFF5-0072-D826-C0E228746154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2" name="直线连接符 21">
              <a:extLst>
                <a:ext uri="{FF2B5EF4-FFF2-40B4-BE49-F238E27FC236}">
                  <a16:creationId xmlns:a16="http://schemas.microsoft.com/office/drawing/2014/main" id="{1BA76581-B3E7-BF40-F8ED-9892EB4CAB11}"/>
                </a:ext>
              </a:extLst>
            </p:cNvPr>
            <p:cNvCxnSpPr>
              <a:stCxn id="20" idx="0"/>
              <a:endCxn id="1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>
              <a:extLst>
                <a:ext uri="{FF2B5EF4-FFF2-40B4-BE49-F238E27FC236}">
                  <a16:creationId xmlns:a16="http://schemas.microsoft.com/office/drawing/2014/main" id="{F5E9ADB7-13FE-3F97-AD11-EAE61FE2D431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>
              <a:extLst>
                <a:ext uri="{FF2B5EF4-FFF2-40B4-BE49-F238E27FC236}">
                  <a16:creationId xmlns:a16="http://schemas.microsoft.com/office/drawing/2014/main" id="{D9148CAC-4E22-FADF-4969-EC187D1F8CCB}"/>
                </a:ext>
              </a:extLst>
            </p:cNvPr>
            <p:cNvCxnSpPr>
              <a:cxnSpLocks/>
              <a:stCxn id="19" idx="5"/>
              <a:endCxn id="2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07A71D6-A24E-A803-FB0C-DE892E8534B2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F3D9FF9-482A-CC0C-E4B2-14ED6627C415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829DCE-E1C3-C92F-04F1-AE5E86B61A51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FAEA46-A9C1-C5A6-ACF1-56F9E261A563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8CD6CF2-3366-FD55-1238-08BB00A54408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51F4D7DB-59E4-53C6-23CF-249B5648E35F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FD46D05-5794-E6F8-8BE7-5511499B0508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8259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D3BCC-2286-0D49-BDB1-2A18A3F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Range Query in LSM Tree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2D14A-FDBC-ED4F-A66C-E7EC56E4F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129308"/>
            <a:ext cx="4416466" cy="2796316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kumimoji="1" lang="en-US" altLang="zh-CN" b="0" dirty="0"/>
              <a:t>Search each layer using </a:t>
            </a:r>
            <a:r>
              <a:rPr lang="en-US" altLang="zh-CN" dirty="0">
                <a:solidFill>
                  <a:srgbClr val="BE374B"/>
                </a:solidFill>
              </a:rPr>
              <a:t>binary search (or can leverage a sparse index)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BE374B"/>
                </a:solidFill>
              </a:rPr>
              <a:t>Merge</a:t>
            </a:r>
            <a:r>
              <a:rPr kumimoji="1" lang="en-US" altLang="zh-CN" b="0" dirty="0">
                <a:solidFill>
                  <a:schemeClr val="tx1"/>
                </a:solidFill>
              </a:rPr>
              <a:t> the results of each layer </a:t>
            </a: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Not as good as </a:t>
            </a:r>
            <a:r>
              <a:rPr kumimoji="1" lang="en-US" altLang="zh-CN" b="0" dirty="0" err="1">
                <a:solidFill>
                  <a:schemeClr val="tx1"/>
                </a:solidFill>
              </a:rPr>
              <a:t>B+Tree</a:t>
            </a:r>
            <a:r>
              <a:rPr kumimoji="1" lang="en-US" altLang="zh-CN" b="0" dirty="0">
                <a:solidFill>
                  <a:schemeClr val="tx1"/>
                </a:solidFill>
              </a:rPr>
              <a:t>,</a:t>
            </a:r>
            <a:r>
              <a:rPr kumimoji="1" lang="zh-CN" altLang="en-US" b="0" dirty="0">
                <a:solidFill>
                  <a:schemeClr val="tx1"/>
                </a:solidFill>
              </a:rPr>
              <a:t> </a:t>
            </a:r>
            <a:endParaRPr kumimoji="1" lang="en-US" altLang="zh-CN" b="0" dirty="0">
              <a:solidFill>
                <a:schemeClr val="tx1"/>
              </a:solidFill>
            </a:endParaRP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but is much better than hash &amp; logs without hierarchy! ! 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1ABF52-EC4C-E04F-8899-E14F378A4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87" y="329274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8CA5405-909B-AA46-82DF-53B87E867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9" y="328954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C00DB-5E5D-194D-B790-9E1C91309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389875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5A49713-FEB7-044B-84B3-B37A9279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611" y="389555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FE45DAE-5989-3C47-94B7-69C4E2313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20" y="3906267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924DED2-BCA0-4647-A6E5-7A78896A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12" y="3903072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F59778-A348-734E-A2E1-6CD71FC4F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27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ADE2F1D-ACF0-014B-B8BB-E97544030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19" y="4598403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1FA8F7F-675E-194F-8CED-C7F203D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22" y="459526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B2A025B-9B63-A744-A0F6-F8AB1116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31" y="46059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F384DCB-B741-DA4E-8222-006DF97B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3" y="4602785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3B45C1C-8651-BF40-9ED1-881ECEFB2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593" y="4601598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629A16D-C9F6-544D-A660-3FD96CFE7F46}"/>
              </a:ext>
            </a:extLst>
          </p:cNvPr>
          <p:cNvSpPr/>
          <p:nvPr/>
        </p:nvSpPr>
        <p:spPr>
          <a:xfrm>
            <a:off x="5521165" y="5117998"/>
            <a:ext cx="118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LSM Tree</a:t>
            </a:r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0CE63F-B931-124B-A079-646BCD0324BF}"/>
              </a:ext>
            </a:extLst>
          </p:cNvPr>
          <p:cNvGrpSpPr/>
          <p:nvPr/>
        </p:nvGrpSpPr>
        <p:grpSpPr>
          <a:xfrm>
            <a:off x="5768507" y="2544075"/>
            <a:ext cx="552413" cy="508666"/>
            <a:chOff x="2195736" y="3023566"/>
            <a:chExt cx="552413" cy="508666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5AE99CE-AC59-D04F-822B-F038107F6ED5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1BDFDB5-3FB0-9741-96D4-6DFA13613BB3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52ACF7F-AA86-2E42-924C-69EDA36FB0AF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768CFF0F-A081-DA4F-B716-D936E5E95A4B}"/>
                </a:ext>
              </a:extLst>
            </p:cNvPr>
            <p:cNvCxnSpPr>
              <a:stCxn id="30" idx="0"/>
              <a:endCxn id="2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2C9162B9-F91F-4446-8AD5-2B018D6B8BB6}"/>
                </a:ext>
              </a:extLst>
            </p:cNvPr>
            <p:cNvCxnSpPr>
              <a:cxnSpLocks/>
              <a:stCxn id="30" idx="6"/>
              <a:endCxn id="3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DA618D77-E0E8-4B4F-AB59-4217EC4E863E}"/>
                </a:ext>
              </a:extLst>
            </p:cNvPr>
            <p:cNvCxnSpPr>
              <a:cxnSpLocks/>
              <a:stCxn id="29" idx="5"/>
              <a:endCxn id="3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CDD53E22-91DF-FE48-B199-7A42EA3DEBA1}"/>
              </a:ext>
            </a:extLst>
          </p:cNvPr>
          <p:cNvSpPr/>
          <p:nvPr/>
        </p:nvSpPr>
        <p:spPr>
          <a:xfrm>
            <a:off x="4315239" y="257540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FDD9A7F-FEA8-BB4F-A79A-91EF0D705DED}"/>
              </a:ext>
            </a:extLst>
          </p:cNvPr>
          <p:cNvSpPr/>
          <p:nvPr/>
        </p:nvSpPr>
        <p:spPr>
          <a:xfrm>
            <a:off x="4851950" y="319285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L0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11BAB187-9C6C-934B-BDBE-07014A6EFB05}"/>
              </a:ext>
            </a:extLst>
          </p:cNvPr>
          <p:cNvSpPr/>
          <p:nvPr/>
        </p:nvSpPr>
        <p:spPr>
          <a:xfrm>
            <a:off x="4455409" y="39256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L1</a:t>
            </a:r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C5A502-F0F4-E947-92FB-454C56D8F6AE}"/>
              </a:ext>
            </a:extLst>
          </p:cNvPr>
          <p:cNvSpPr/>
          <p:nvPr/>
        </p:nvSpPr>
        <p:spPr>
          <a:xfrm>
            <a:off x="3904405" y="462107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L2</a:t>
            </a:r>
            <a:endParaRPr lang="zh-CN" altLang="en-US" dirty="0"/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4B2C0942-6C73-094D-A6B7-64596691BE7E}"/>
              </a:ext>
            </a:extLst>
          </p:cNvPr>
          <p:cNvCxnSpPr/>
          <p:nvPr/>
        </p:nvCxnSpPr>
        <p:spPr>
          <a:xfrm flipV="1">
            <a:off x="8316416" y="2544075"/>
            <a:ext cx="0" cy="257392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E5FCACB6-3834-4542-87DC-BBED02157334}"/>
              </a:ext>
            </a:extLst>
          </p:cNvPr>
          <p:cNvSpPr/>
          <p:nvPr/>
        </p:nvSpPr>
        <p:spPr>
          <a:xfrm>
            <a:off x="7993250" y="211729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New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1643A1-46A7-8146-9E48-CA1F94C1080B}"/>
              </a:ext>
            </a:extLst>
          </p:cNvPr>
          <p:cNvSpPr/>
          <p:nvPr/>
        </p:nvSpPr>
        <p:spPr>
          <a:xfrm>
            <a:off x="8029497" y="5116802"/>
            <a:ext cx="543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Old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1719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 (Similar to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429926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Key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700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5CFE5-DB48-FF6B-EEC5-69BC27FF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Writing a File in GFS (More complicated due to replication)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3FD038-2DD0-139E-B505-6782A7B08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Less frequent than reading</a:t>
            </a:r>
          </a:p>
          <a:p>
            <a:pPr lvl="1"/>
            <a:r>
              <a:rPr kumimoji="1" lang="en-US" altLang="zh-CN" dirty="0"/>
              <a:t>But is more </a:t>
            </a:r>
            <a:r>
              <a:rPr kumimoji="1" lang="en-US" altLang="zh-CN" b="1" dirty="0">
                <a:solidFill>
                  <a:srgbClr val="C00000"/>
                </a:solidFill>
              </a:rPr>
              <a:t>complex</a:t>
            </a:r>
            <a:r>
              <a:rPr kumimoji="1" lang="en-US" altLang="zh-CN" dirty="0"/>
              <a:t>, because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we need to deal with the consistency issues</a:t>
            </a:r>
          </a:p>
          <a:p>
            <a:pPr lvl="1"/>
            <a:r>
              <a:rPr kumimoji="1" lang="en-US" altLang="zh-CN" dirty="0"/>
              <a:t>GFS adopts a </a:t>
            </a:r>
            <a:r>
              <a:rPr kumimoji="1" lang="en-US" altLang="zh-CN" b="1" dirty="0">
                <a:solidFill>
                  <a:srgbClr val="BE384B"/>
                </a:solidFill>
              </a:rPr>
              <a:t>relaxed consistency model (see later lectures)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Benefits: simple &amp; efficient to implement </a:t>
            </a:r>
          </a:p>
          <a:p>
            <a:r>
              <a:rPr kumimoji="1" lang="en-US" altLang="zh-CN" dirty="0"/>
              <a:t>Design goals </a:t>
            </a:r>
          </a:p>
          <a:p>
            <a:pPr lvl="1"/>
            <a:r>
              <a:rPr kumimoji="1" lang="en-US" altLang="zh-CN" dirty="0"/>
              <a:t>Each replica eventually have the same data </a:t>
            </a:r>
          </a:p>
          <a:p>
            <a:pPr lvl="1"/>
            <a:r>
              <a:rPr kumimoji="1" lang="en-US" altLang="zh-CN" dirty="0"/>
              <a:t>Reduced communication with the master 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9A1CE2-56A8-F82D-7F1D-4ECA6313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6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9C0E7AE3-C585-AECA-6CEC-9B7EEB7947A3}"/>
              </a:ext>
            </a:extLst>
          </p:cNvPr>
          <p:cNvSpPr/>
          <p:nvPr/>
        </p:nvSpPr>
        <p:spPr>
          <a:xfrm>
            <a:off x="4990058" y="3232544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L0 sequentially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D5E546-697D-D106-5414-D51E3D05296B}"/>
              </a:ext>
            </a:extLst>
          </p:cNvPr>
          <p:cNvSpPr/>
          <p:nvPr/>
        </p:nvSpPr>
        <p:spPr>
          <a:xfrm>
            <a:off x="899592" y="3158844"/>
            <a:ext cx="3672408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0699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6">
            <a:extLst>
              <a:ext uri="{FF2B5EF4-FFF2-40B4-BE49-F238E27FC236}">
                <a16:creationId xmlns:a16="http://schemas.microsoft.com/office/drawing/2014/main" id="{9C0E7AE3-C585-AECA-6CEC-9B7EEB7947A3}"/>
              </a:ext>
            </a:extLst>
          </p:cNvPr>
          <p:cNvSpPr/>
          <p:nvPr/>
        </p:nvSpPr>
        <p:spPr>
          <a:xfrm>
            <a:off x="4990058" y="3232544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L0 sequentially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7D5E546-697D-D106-5414-D51E3D05296B}"/>
              </a:ext>
            </a:extLst>
          </p:cNvPr>
          <p:cNvSpPr/>
          <p:nvPr/>
        </p:nvSpPr>
        <p:spPr>
          <a:xfrm>
            <a:off x="899592" y="3158844"/>
            <a:ext cx="3672408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Straight Arrow Connector 83">
            <a:extLst>
              <a:ext uri="{FF2B5EF4-FFF2-40B4-BE49-F238E27FC236}">
                <a16:creationId xmlns:a16="http://schemas.microsoft.com/office/drawing/2014/main" id="{B5D73612-C9BC-7E41-6FF6-1BBDDA4A5D4C}"/>
              </a:ext>
            </a:extLst>
          </p:cNvPr>
          <p:cNvCxnSpPr>
            <a:cxnSpLocks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041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237-E225-4B40-A075-2F12808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Read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8F6D8-9EA9-F245-903A-F0C059EC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420E578-6837-4841-9E5C-368F90D969DF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CE8CE002-5DDF-6840-A75A-E27683F5E757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7B64BFEB-3456-5547-A4F4-E45D2AB2ED8C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81C3B109-082D-9440-A6E2-27A9F5C5967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25494F1-9CC1-454F-AC9F-B3250A22775C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4996520-43E0-8B47-8D34-3FED5BA8CD0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F8795412-22B1-5241-B50F-95C8F57483E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0593DF51-6B9E-9241-9951-75938C035B6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3E65FB1A-F008-FA43-9D02-E4C25709638F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E8EBBCB0-A3F3-DA42-9124-B1CB082E86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41D94A68-69CF-4A44-8199-6464D5BA69A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48EC7118-3162-1C4D-8D0A-DE7F6CC0A7E7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7B1A5647-3B7D-7140-9E9B-5CF1373BAE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10CA9FBB-3840-CC4F-A9D6-8352409712E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50B4ACC8-049B-9B43-82E5-2AC107E7EC69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D8ECCE9C-D142-654F-ACD7-9B9984333F30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EB1854EA-7BED-BD45-8C4C-2A8D1466C19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9A34C1C4-71CD-3D40-B951-2E26D2F4D4E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0BD4CCAA-7D47-E344-8A9B-8508922A9FB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78E264F-1771-824F-BBA0-61F775272E9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C38E2ECD-E27A-9749-BF39-1CE4719E4E66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779E4561-C7CD-8E4B-9BD0-8D872B278C9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B8D4A418-B22D-AF41-8E51-5B37EDA45F5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C5E5D547-1AA3-234A-9BA8-B625234F56B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CA7BFF0E-632B-E344-9571-769308551EBC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25724103-943F-304C-A784-1E17FDAF049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1DACC0E6-E61D-FC4C-8F03-9D9E9481A2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13F28F3A-E788-C241-9337-3998DD8ED36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FDDFC81B-0BA0-3348-83B7-F79BA0A88A9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28E43873-0BB7-D34A-8309-EBEBF7BF75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238AACA1-0332-F344-A03F-6CD9FF8E0F47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33251AFB-907E-A442-808B-7836F2CB6274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1276AFA8-9BE9-AE49-9776-9286A21D47C9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DF89701B-31C5-A44B-B641-4406B5732E1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76312EE-787E-0341-B082-36C7940E252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3C8F7214-6903-CA4C-B9A2-C6B11680AA9A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B43D92D4-55F9-ED48-B3DA-E19AC861904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90A1A7A9-7D3B-6D48-92C7-1C0F5F4771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6F94A78A-CACB-DE47-ADD3-912B5513B5D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8CA38786-BD07-6C4B-B79C-5B151F15D459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AF12D066-2701-3E47-ADF0-0F32CE1B41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E8830B0-E1F0-2941-A05E-0948C1C398E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5674F61A-4D6B-B744-9C4C-0A1A9B91362B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0F9834F4-91C5-AE4C-BE11-2125A89F03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B062C3AA-A602-AA45-A507-886B8208391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53FE3270-DFBD-FC43-92A2-2C863601F2D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17561CE3-67B5-7C4D-B439-D6591A0AD81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F380BED8-E55B-2643-A2FC-B2DA899375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1CE323EC-3410-A642-8F36-32964C6AB981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69449823-0842-8A43-98CA-5158DF6B99D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FB758452-D920-4B41-8E09-A7816A8D95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6895FE29-CD92-1343-8224-FD501A66C24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3DEE61D3-729B-E948-B3F7-B840B49A0BC5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104A17CF-9D50-5C41-AB51-2010BC52E4B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9C042E2-01D8-4C4B-A5DF-68CD7CC4648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747E3A60-2FE4-B34A-9DF0-97694D696F8D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64A9A955-7311-1742-ABB7-1E1A6C2828B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0C3CDFF0-1CF7-624E-8073-BE38CD4A5A6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C9D64D1D-F72A-4749-B531-3B41D1C3B14D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2C78C982-D8B9-F647-BF08-A10DA3B97D0F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31118CA9-BB49-1A43-879D-4A30645E9E4F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9EA28F89-41F4-674F-B436-A3D1E09C4F4A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85">
            <a:extLst>
              <a:ext uri="{FF2B5EF4-FFF2-40B4-BE49-F238E27FC236}">
                <a16:creationId xmlns:a16="http://schemas.microsoft.com/office/drawing/2014/main" id="{051D243E-78DC-984D-B8EE-9FE45B8B84CE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88">
            <a:extLst>
              <a:ext uri="{FF2B5EF4-FFF2-40B4-BE49-F238E27FC236}">
                <a16:creationId xmlns:a16="http://schemas.microsoft.com/office/drawing/2014/main" id="{EB843DA1-A74F-584B-BF04-E9D9DD09F0B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681AE4AC-F6ED-1543-A87B-79540017AE09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98CE0BC-7FC7-7A4F-A6EB-FB874D3D42F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3BBB1EA-B403-2936-8597-0E35A10C8402}"/>
              </a:ext>
            </a:extLst>
          </p:cNvPr>
          <p:cNvSpPr/>
          <p:nvPr/>
        </p:nvSpPr>
        <p:spPr>
          <a:xfrm>
            <a:off x="888555" y="3801315"/>
            <a:ext cx="4418479" cy="662218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1756D42-7825-BBD6-0D2F-57E26DAB9156}"/>
              </a:ext>
            </a:extLst>
          </p:cNvPr>
          <p:cNvSpPr/>
          <p:nvPr/>
        </p:nvSpPr>
        <p:spPr>
          <a:xfrm>
            <a:off x="4979800" y="2850562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Search lower layer using binary search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252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insert/update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6933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236FC-D2D5-524C-91D4-45988F0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insert/update in LSM-Tree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7D7B7-2AB8-8041-97F7-F4AE6864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53898DA-F0D7-474B-A295-F993F120DB45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921CE956-E2E3-6B41-BD5F-2D48DCA565A5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FD17D120-EB4F-6342-8BA2-A366E69A28BB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D319D7AA-884E-8A46-BC13-76CF9A9F268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6723B3FA-A88B-C443-B2C7-D9B1AA6AED1A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E1ACEC2-6833-2F48-AE8D-6E662EE3F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5CB7F5F3-B733-1B43-9123-82FD7B3BA3B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283360C2-0BC4-B34A-A1E7-11719B8C4FCD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489E1A9A-CE20-1948-9DB3-33835A493C0C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1BC5FE2B-03B9-334B-9C2D-6B5FE22B7B1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7DD99D46-AF4F-ED49-942E-5C90135A58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D8919AF3-887C-1944-9357-CF895881DE60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D22483CA-5BF2-054A-B737-7DE59C26FD8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277CF7C3-A9F1-304D-B5FC-436510790A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F688484B-B3EC-BC46-87DD-B3145BEC0D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EA6D6B4D-2B15-4B45-B268-4CEA46DC64D9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7CB3264A-A371-8245-BBAD-4EEC0B194B02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70CACF23-63F0-FB42-9188-D1CD7A692A7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C8F3C15C-3396-2D4C-B284-AC5D7E4DB54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7A22F3A5-5452-7F48-B9DB-95AEE8A47B7B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6F84A33C-5F4B-EE46-B9C7-2137FCF6D33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4539EDFB-317C-0046-816A-8DBFA8756789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120A8294-B749-2F4C-87CD-359DAA862DA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E8088199-B839-7C4C-8658-567BC478A68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F82DCE87-5A06-C749-A3A9-4F227FD17C1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4517E231-2D9A-A745-BB9E-7FBAEAED7FB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48E7D04E-B15C-3D46-8D7A-688E18ECBC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28FADFCC-DAA5-EE43-BB6B-A3AA5DDD3D11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7A71424B-07F8-FA4E-8342-3A8E77148D8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613DD30C-43EB-8144-9A41-74BB7C10B1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7E4D4452-9554-7C41-BC92-D5572416103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DDBECA94-D015-344A-9DA8-4085E445E59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A92BD180-02A5-CC46-9C14-0C2E67F56B4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6E64E779-C619-8E41-B63A-8AB7091571D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687A42E-5948-C146-A91E-CCB9D6BBE65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136C0F52-E286-7248-AFB3-17F528DA388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D861F143-A8A9-6A45-9DBF-4B0E68BCD52F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CA7C232F-0821-1046-A9ED-1E94846433B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2BE9523C-FA94-A141-8B51-BF98A73596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6E92475F-3105-084E-8412-883888AF69A6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C0ECD87D-36E9-2E47-91BA-92C55D781C2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96D14FA-72D4-9744-8A6B-7D77F4A25C6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4E8AF4A5-FFC7-A148-8EDE-D24D50D4447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827682B1-C19A-984D-9F8A-2FE00E58053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A8E66F0F-745A-004D-9BC6-39159C2582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8304C087-437F-8845-8D9E-65DC8547763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5CB56005-A6E7-7B4A-A5BC-2904D219776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55EF3037-6B93-B848-8253-10A4A2116C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627AC2F1-4CF4-3645-A995-BBAC8888210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1B6D7CA5-5062-AC49-AA0D-56A8599D8364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53D97D68-C3BF-314D-8701-92F6C13D030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79F3FC28-28D0-E045-813B-26B86155F3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46BF9413-F1A7-BC46-A171-EDFD959988D1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94CDDBA5-8C16-054F-8B10-1E13EBA1E5F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DADF6586-886F-A945-9555-2A0D53A667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4E40D201-9C10-654E-9B08-3D1031996C7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46D66055-97E0-EE4B-AE17-2CE824438251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BFF337AD-6F06-7E40-94B5-CDB1BDB51C3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1270CE92-2A4E-B34D-8215-BFEB7DE7C8F0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E3EB862A-5E53-194D-800B-7CD25C38F381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C167F5CD-28FB-2941-90CE-F81DA998C22B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5" name="Curved Connector 78">
            <a:extLst>
              <a:ext uri="{FF2B5EF4-FFF2-40B4-BE49-F238E27FC236}">
                <a16:creationId xmlns:a16="http://schemas.microsoft.com/office/drawing/2014/main" id="{7E3EAE1C-C95E-E448-984F-7D44A9598F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9">
            <a:extLst>
              <a:ext uri="{FF2B5EF4-FFF2-40B4-BE49-F238E27FC236}">
                <a16:creationId xmlns:a16="http://schemas.microsoft.com/office/drawing/2014/main" id="{DF34A184-0FD9-F04A-AAB5-E476B3AEB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80">
            <a:extLst>
              <a:ext uri="{FF2B5EF4-FFF2-40B4-BE49-F238E27FC236}">
                <a16:creationId xmlns:a16="http://schemas.microsoft.com/office/drawing/2014/main" id="{1935DDE2-E0D8-E545-AECE-599D528E94C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81">
            <a:extLst>
              <a:ext uri="{FF2B5EF4-FFF2-40B4-BE49-F238E27FC236}">
                <a16:creationId xmlns:a16="http://schemas.microsoft.com/office/drawing/2014/main" id="{27F6DFF8-44AC-184B-928F-5338E6DEE1B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80" name="Straight Arrow Connector 83">
            <a:extLst>
              <a:ext uri="{FF2B5EF4-FFF2-40B4-BE49-F238E27FC236}">
                <a16:creationId xmlns:a16="http://schemas.microsoft.com/office/drawing/2014/main" id="{25F376B1-5256-CA4F-B744-ED2DE424E7CC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5">
            <a:extLst>
              <a:ext uri="{FF2B5EF4-FFF2-40B4-BE49-F238E27FC236}">
                <a16:creationId xmlns:a16="http://schemas.microsoft.com/office/drawing/2014/main" id="{1D115320-1647-DF47-BF80-067AC33BEE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8">
            <a:extLst>
              <a:ext uri="{FF2B5EF4-FFF2-40B4-BE49-F238E27FC236}">
                <a16:creationId xmlns:a16="http://schemas.microsoft.com/office/drawing/2014/main" id="{632C24AB-5472-8945-A59A-DD45DCD54530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id="{8ADE2ED7-0536-E145-9308-5496641CD317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4" name="Picture 4" descr="卡通沙漏计时GIF图片-动态图片基地">
            <a:extLst>
              <a:ext uri="{FF2B5EF4-FFF2-40B4-BE49-F238E27FC236}">
                <a16:creationId xmlns:a16="http://schemas.microsoft.com/office/drawing/2014/main" id="{0C26174D-7FB6-E54F-A6EE-F7D9B71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15">
            <a:extLst>
              <a:ext uri="{FF2B5EF4-FFF2-40B4-BE49-F238E27FC236}">
                <a16:creationId xmlns:a16="http://schemas.microsoft.com/office/drawing/2014/main" id="{34051682-40B7-3B41-8D49-83A4B8FB7C1A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083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0C24C-8E09-A548-AC99-6524AE2B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about crash?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661CA-52CA-5746-AA07-F22EF4C44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07288" cy="3771636"/>
          </a:xfrm>
        </p:spPr>
        <p:txBody>
          <a:bodyPr/>
          <a:lstStyle/>
          <a:p>
            <a:r>
              <a:rPr kumimoji="1" lang="en-US" altLang="zh-CN" dirty="0" err="1"/>
              <a:t>MemTable</a:t>
            </a:r>
            <a:r>
              <a:rPr kumimoji="1" lang="en-US" altLang="zh-CN" dirty="0"/>
              <a:t> is an in-memory data structure </a:t>
            </a:r>
          </a:p>
          <a:p>
            <a:pPr lvl="1"/>
            <a:r>
              <a:rPr kumimoji="1" lang="en-US" altLang="zh-CN" dirty="0"/>
              <a:t>So it is vulnerable to machine failure </a:t>
            </a:r>
          </a:p>
          <a:p>
            <a:r>
              <a:rPr kumimoji="1" lang="en-US" altLang="zh-CN" dirty="0"/>
              <a:t>Goal: a successful insertion will store the data durably </a:t>
            </a:r>
          </a:p>
          <a:p>
            <a:r>
              <a:rPr kumimoji="1" lang="en-US" altLang="zh-CN" dirty="0"/>
              <a:t>Solution:</a:t>
            </a:r>
            <a:r>
              <a:rPr kumimoji="1" lang="en-US" altLang="zh-CN" b="0" dirty="0"/>
              <a:t> </a:t>
            </a:r>
          </a:p>
          <a:p>
            <a:pPr lvl="1"/>
            <a:r>
              <a:rPr kumimoji="1" lang="en-US" altLang="zh-CN" dirty="0"/>
              <a:t>K</a:t>
            </a:r>
            <a:r>
              <a:rPr kumimoji="1" lang="en-US" altLang="zh-CN" b="0" dirty="0"/>
              <a:t>eep a separate log file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(may not be sorted)</a:t>
            </a:r>
          </a:p>
          <a:p>
            <a:pPr lvl="1"/>
            <a:r>
              <a:rPr kumimoji="1" lang="en-US" altLang="zh-CN" dirty="0"/>
              <a:t>Before inserting 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, adding the KV to the log first (also a sequential write); reply if the log is successful </a:t>
            </a:r>
            <a:endParaRPr kumimoji="1" lang="en-US" altLang="zh-CN" b="0" dirty="0"/>
          </a:p>
          <a:p>
            <a:pPr lvl="1"/>
            <a:r>
              <a:rPr kumimoji="1" lang="en-US" altLang="zh-CN" dirty="0"/>
              <a:t>If the machine crashed, reboot it, and reconstruct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from the log</a:t>
            </a:r>
            <a:endParaRPr kumimoji="1" lang="en-US" altLang="zh-CN" b="0" dirty="0"/>
          </a:p>
          <a:p>
            <a:pPr marL="74250" lvl="1" indent="0">
              <a:buNone/>
            </a:pPr>
            <a:endParaRPr kumimoji="1" lang="en-US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271F14-2701-8740-BE73-AAE398D1B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873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dirty="0"/>
              <a:t>Widely adopted in modern single-node key-value stores </a:t>
            </a:r>
            <a:endParaRPr lang="en-US" altLang="zh-CN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/>
          </a:p>
        </p:txBody>
      </p:sp>
      <p:pic>
        <p:nvPicPr>
          <p:cNvPr id="1026" name="Picture 2" descr="GitHub - zeke/learning-leveldb-with-juliangruber: @zeke and @juliangruber  talk about LevelDB">
            <a:extLst>
              <a:ext uri="{FF2B5EF4-FFF2-40B4-BE49-F238E27FC236}">
                <a16:creationId xmlns:a16="http://schemas.microsoft.com/office/drawing/2014/main" id="{2E805FFC-69F8-BA45-9E3E-B7E82BDCE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61556"/>
            <a:ext cx="2461466" cy="101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cksDB logo">
            <a:extLst>
              <a:ext uri="{FF2B5EF4-FFF2-40B4-BE49-F238E27FC236}">
                <a16:creationId xmlns:a16="http://schemas.microsoft.com/office/drawing/2014/main" id="{984F8386-999C-944E-A2D2-C3F9F6EC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882" y="4179964"/>
            <a:ext cx="2448272" cy="13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with Bigtable on GCP | by Christopher Grant | Google Cloud  - Community | Medium">
            <a:extLst>
              <a:ext uri="{FF2B5EF4-FFF2-40B4-BE49-F238E27FC236}">
                <a16:creationId xmlns:a16="http://schemas.microsoft.com/office/drawing/2014/main" id="{F8F5523A-2954-3C4C-B057-8860D866C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532" y="3270079"/>
            <a:ext cx="2112963" cy="110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sandra - 维基百科，自由的百科全书">
            <a:extLst>
              <a:ext uri="{FF2B5EF4-FFF2-40B4-BE49-F238E27FC236}">
                <a16:creationId xmlns:a16="http://schemas.microsoft.com/office/drawing/2014/main" id="{9CA6B966-2130-7647-8900-44E3E385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87" y="4014512"/>
            <a:ext cx="1909735" cy="128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152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b="1" dirty="0"/>
              <a:t>Compared with B-Tree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Pros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Cons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     write stall caused by the compaction, 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36596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Good when</a:t>
            </a:r>
          </a:p>
          <a:p>
            <a:pPr lvl="1"/>
            <a:r>
              <a:rPr lang="en-US" altLang="zh-CN" dirty="0"/>
              <a:t>Massive dataset</a:t>
            </a:r>
          </a:p>
          <a:p>
            <a:pPr lvl="1"/>
            <a:r>
              <a:rPr lang="en-US" altLang="zh-CN" dirty="0"/>
              <a:t>Rapid updates/insertions </a:t>
            </a:r>
          </a:p>
          <a:p>
            <a:pPr lvl="1"/>
            <a:r>
              <a:rPr lang="en-US" altLang="zh-CN" dirty="0"/>
              <a:t>Fast single-point lookup for recently updated data</a:t>
            </a:r>
          </a:p>
          <a:p>
            <a:pPr marL="74250" lvl="1" indent="0">
              <a:buNone/>
            </a:pPr>
            <a:r>
              <a:rPr lang="en-US" altLang="zh-CN" dirty="0"/>
              <a:t>Compared with B-Tree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Pros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rgbClr val="BE374B"/>
                </a:solidFill>
              </a:rPr>
              <a:t>Cons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     write stall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caused by the compaction, 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808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B0614F-6D5C-AF44-95A5-2EE5FFFCF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142A55-3E2D-3A4E-83F7-BE815C9D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53C479AE-0944-C840-9EFF-3BEFE4C5EDB8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FB008ECC-CEA8-0A42-BCD3-EB0CE03C11AB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5740B484-4986-D74E-B692-D2FAAA785110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E3D1DB9B-A01F-C540-8ACD-28B793CE64B8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F96280A4-D199-D241-97F1-4EC6A65290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30173C65-B8B5-8B4F-AA79-C21AE0AFEAD1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5FEE25B7-D22B-2545-BF7B-4CF0C16D91B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7F201B29-8223-7D46-9330-6E00244FFA69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B9124121-4ABE-294E-BED3-24B9A7CE835F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CFD04BF4-B322-6C49-8113-71199F759FF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593CE403-1A4C-A44E-88E5-FD6A517660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9D4D5B48-E2B3-974A-9A6E-83312788604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8803E2A9-A9C8-8D4A-ABE8-CF9F33284F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5BE9E931-E122-404D-BFD9-357836CD787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11C1C460-0A2F-E84B-B4A8-65F843F3A7C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06F4607E-CE9B-F049-937C-D004A355F761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751E0DF-65F9-8C4E-A7AB-11C1A0A508D8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FA3EBB72-E242-7B4C-90F2-AC63F7E5F23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767FD1E1-4091-4340-89E4-12A2E1048E1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6C194D31-BD46-D942-801E-3EFD42D6A84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9DA23F2E-7240-FD41-BCC2-96F1411D3E8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C2593D3-D33D-1244-A1C3-65B6959740FD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E2A2673-3B8E-E048-8AB9-316E9EAEB2A1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D05577EA-0F20-1044-A19D-EA20F9193D2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D6DEFAA0-B593-B845-8F94-5FDDEE026AE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9B43CE8D-8B4B-8247-939D-88E94DD3D0B8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0750AD9B-1F16-564B-AB56-8AAD825559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7884C446-0D61-8347-B6E9-AEB47E3F26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EF8DDD96-D8CF-A646-A942-C47BD062A2B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36E6A6FB-8697-8641-AC93-7887545CEF0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A00F6796-C356-8241-ABF9-128557C87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689A9521-20DD-9F4C-9FA3-15C92664A394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67B876D3-E22C-7C46-96DC-A258BEE3120A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EB96A9-94F8-3B4E-8800-49C47DFA4C76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E4560820-1744-D640-935B-9B369EDE35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CD7E6BAA-5D59-5747-AC56-1CFA4CAA406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13B0BC8A-8D7A-6A4A-9C0F-85C23904447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3445B61E-52C6-6745-8789-DA9A381D029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50D458AC-F1D8-B54F-85B4-82E6C8A7ED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1BA71BC-A899-E94D-9834-CD084957E1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917AB8A-99E1-2446-8D0D-82DE86B2034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25C5F578-2CFB-394F-BD93-CAEBA34FB31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156B97E6-E6B2-964D-B669-E0A8533A858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1F68070-D9DB-0B42-B599-483FE4BCE7C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36002C9F-5807-DA46-B86B-DD4EF32659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220148A9-2CE1-324A-A357-2F1DE36B9F1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253B9B2E-CDC5-304A-BA0C-DE9EF85F7F4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E0EF31FB-9C73-EA46-A31C-5455545691D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C298A648-567B-E14A-9400-29F88ED8DE1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797CBE4-DABE-2A4A-A616-AE58FA1AB99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CC3133D9-E278-364E-A00A-FE9561DBFD1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092914EA-C7C9-0646-9466-2F622DD821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58ABEFC2-6485-C442-95FB-459CCF2B4FA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6BCFCE6E-6873-7943-A35D-36950F04ECE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CE7A0934-3770-3249-84F2-81714CBE64E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206FAC8B-8612-B44D-88BC-5477877F5D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59935FAF-7AF7-B047-9C10-07A27DB19083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B2032550-FFB1-BD45-BC9E-DDBBB9653B7A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A73D2421-84AC-2F42-86F2-07E0DA8120C0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4D4EE16-5002-5D40-92BF-C9BFA194BAA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9B35FDD3-1096-CC4F-B77B-8336C5E1A2B4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08554A59-75C2-414D-AC09-4B130D4CE5B6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Straight Arrow Connector 83">
            <a:extLst>
              <a:ext uri="{FF2B5EF4-FFF2-40B4-BE49-F238E27FC236}">
                <a16:creationId xmlns:a16="http://schemas.microsoft.com/office/drawing/2014/main" id="{77CC24D8-8BFA-7F4A-96FE-85BC495BAD00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85">
            <a:extLst>
              <a:ext uri="{FF2B5EF4-FFF2-40B4-BE49-F238E27FC236}">
                <a16:creationId xmlns:a16="http://schemas.microsoft.com/office/drawing/2014/main" id="{E35F14C8-C12E-E94D-B619-071F009C82D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88">
            <a:extLst>
              <a:ext uri="{FF2B5EF4-FFF2-40B4-BE49-F238E27FC236}">
                <a16:creationId xmlns:a16="http://schemas.microsoft.com/office/drawing/2014/main" id="{70C25B73-F4C6-F546-A87F-DBFF2C15F806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AE5B265F-5FAA-D849-924E-C66667ADCBA1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0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12C6F-DECE-144D-A9C6-122980A7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-US" altLang="zh-CN" dirty="0"/>
              <a:t>Writing a File in GFS (More complicated due to replication)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FA18A8-501A-A640-82FD-2B829A48C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To ensure convergence, we need a single primary for coordinating the writes 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Why we need the coordination? Think about concurrent writes</a:t>
            </a:r>
          </a:p>
          <a:p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How to choose the primary? </a:t>
            </a:r>
          </a:p>
          <a:p>
            <a:pPr lvl="1"/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Can we designate one? No. Because the primary </a:t>
            </a:r>
            <a:r>
              <a:rPr lang="en-US" altLang="zh-CN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can fail </a:t>
            </a:r>
            <a:endParaRPr lang="en-US" altLang="zh-CN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  <a:p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Master grants </a:t>
            </a:r>
            <a:r>
              <a:rPr lang="en-US" altLang="zh-CN" dirty="0">
                <a:solidFill>
                  <a:srgbClr val="BE384B"/>
                </a:solidFill>
                <a:ea typeface="Verdana" pitchFamily="34" charset="0"/>
                <a:cs typeface="Verdana" pitchFamily="34" charset="0"/>
              </a:rPr>
              <a:t>a chunk lease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to one of the replicas</a:t>
            </a:r>
          </a:p>
          <a:p>
            <a:pPr lvl="1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This replica will be the </a:t>
            </a:r>
            <a:r>
              <a:rPr lang="en-US" altLang="zh-CN" b="1" dirty="0">
                <a:solidFill>
                  <a:srgbClr val="BE384B"/>
                </a:solidFill>
                <a:ea typeface="Verdana" pitchFamily="34" charset="0"/>
                <a:cs typeface="Verdana" pitchFamily="34" charset="0"/>
              </a:rPr>
              <a:t>primary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 err="1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chunkserver</a:t>
            </a:r>
            <a:endParaRPr lang="en-US" altLang="zh-CN" b="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  <a:p>
            <a:pPr lvl="2"/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The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only one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that</a:t>
            </a:r>
            <a:r>
              <a:rPr lang="zh-CN" altLang="en-US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can modify the chunk</a:t>
            </a:r>
            <a:endParaRPr lang="en-US" altLang="zh-CN" b="0" dirty="0">
              <a:solidFill>
                <a:prstClr val="black"/>
              </a:solidFill>
              <a:ea typeface="Verdana" pitchFamily="34" charset="0"/>
              <a:cs typeface="Verdana" pitchFamily="34" charset="0"/>
            </a:endParaRPr>
          </a:p>
          <a:p>
            <a:pPr lvl="1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Primary can request extensions</a:t>
            </a:r>
            <a:r>
              <a:rPr lang="zh-CN" altLang="en-US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(of</a:t>
            </a:r>
            <a:r>
              <a:rPr lang="zh-CN" altLang="en-US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lease), if needed</a:t>
            </a:r>
          </a:p>
          <a:p>
            <a:pPr lvl="2"/>
            <a:r>
              <a:rPr lang="en-US" altLang="zh-CN" b="0" dirty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Master increases the chunk version number and informs replicas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9FA7B7-B831-A44E-A86B-9A65F1D08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0309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62D237-E225-4B40-A075-2F12808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68F6D8-9EA9-F245-903A-F0C059EC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420E578-6837-4841-9E5C-368F90D969DF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CE8CE002-5DDF-6840-A75A-E27683F5E757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7B64BFEB-3456-5547-A4F4-E45D2AB2ED8C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81C3B109-082D-9440-A6E2-27A9F5C5967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F25494F1-9CC1-454F-AC9F-B3250A22775C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54996520-43E0-8B47-8D34-3FED5BA8CD0A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F8795412-22B1-5241-B50F-95C8F57483E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0593DF51-6B9E-9241-9951-75938C035B6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3E65FB1A-F008-FA43-9D02-E4C25709638F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E8EBBCB0-A3F3-DA42-9124-B1CB082E86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41D94A68-69CF-4A44-8199-6464D5BA69A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48EC7118-3162-1C4D-8D0A-DE7F6CC0A7E7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7B1A5647-3B7D-7140-9E9B-5CF1373BAEF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10CA9FBB-3840-CC4F-A9D6-8352409712E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50B4ACC8-049B-9B43-82E5-2AC107E7EC69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D8ECCE9C-D142-654F-ACD7-9B9984333F30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EB1854EA-7BED-BD45-8C4C-2A8D1466C19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9A34C1C4-71CD-3D40-B951-2E26D2F4D4E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0BD4CCAA-7D47-E344-8A9B-8508922A9FB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278E264F-1771-824F-BBA0-61F775272E9A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C38E2ECD-E27A-9749-BF39-1CE4719E4E66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779E4561-C7CD-8E4B-9BD0-8D872B278C9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B8D4A418-B22D-AF41-8E51-5B37EDA45F5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C5E5D547-1AA3-234A-9BA8-B625234F56B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CA7BFF0E-632B-E344-9571-769308551EBC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25724103-943F-304C-A784-1E17FDAF049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1DACC0E6-E61D-FC4C-8F03-9D9E9481A2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13F28F3A-E788-C241-9337-3998DD8ED36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FDDFC81B-0BA0-3348-83B7-F79BA0A88A9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28E43873-0BB7-D34A-8309-EBEBF7BF75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238AACA1-0332-F344-A03F-6CD9FF8E0F47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33251AFB-907E-A442-808B-7836F2CB6274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1276AFA8-9BE9-AE49-9776-9286A21D47C9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DF89701B-31C5-A44B-B641-4406B5732E1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76312EE-787E-0341-B082-36C7940E252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3C8F7214-6903-CA4C-B9A2-C6B11680AA9A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B43D92D4-55F9-ED48-B3DA-E19AC861904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90A1A7A9-7D3B-6D48-92C7-1C0F5F4771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6F94A78A-CACB-DE47-ADD3-912B5513B5D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8CA38786-BD07-6C4B-B79C-5B151F15D459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AF12D066-2701-3E47-ADF0-0F32CE1B41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E8830B0-E1F0-2941-A05E-0948C1C398E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5674F61A-4D6B-B744-9C4C-0A1A9B91362B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0F9834F4-91C5-AE4C-BE11-2125A89F03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B062C3AA-A602-AA45-A507-886B8208391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53FE3270-DFBD-FC43-92A2-2C863601F2D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17561CE3-67B5-7C4D-B439-D6591A0AD81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F380BED8-E55B-2643-A2FC-B2DA899375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1CE323EC-3410-A642-8F36-32964C6AB981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69449823-0842-8A43-98CA-5158DF6B99D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FB758452-D920-4B41-8E09-A7816A8D95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6895FE29-CD92-1343-8224-FD501A66C24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3DEE61D3-729B-E948-B3F7-B840B49A0BC5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104A17CF-9D50-5C41-AB51-2010BC52E4B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9C042E2-01D8-4C4B-A5DF-68CD7CC4648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747E3A60-2FE4-B34A-9DF0-97694D696F8D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64A9A955-7311-1742-ABB7-1E1A6C2828B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0C3CDFF0-1CF7-624E-8073-BE38CD4A5A6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C9D64D1D-F72A-4749-B531-3B41D1C3B14D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2C78C982-D8B9-F647-BF08-A10DA3B97D0F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31118CA9-BB49-1A43-879D-4A30645E9E4F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9EA28F89-41F4-674F-B436-A3D1E09C4F4A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85">
            <a:extLst>
              <a:ext uri="{FF2B5EF4-FFF2-40B4-BE49-F238E27FC236}">
                <a16:creationId xmlns:a16="http://schemas.microsoft.com/office/drawing/2014/main" id="{051D243E-78DC-984D-B8EE-9FE45B8B84CE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88">
            <a:extLst>
              <a:ext uri="{FF2B5EF4-FFF2-40B4-BE49-F238E27FC236}">
                <a16:creationId xmlns:a16="http://schemas.microsoft.com/office/drawing/2014/main" id="{EB843DA1-A74F-584B-BF04-E9D9DD09F0BD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681AE4AC-F6ED-1543-A87B-79540017AE09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0" name="TextBox 15">
            <a:extLst>
              <a:ext uri="{FF2B5EF4-FFF2-40B4-BE49-F238E27FC236}">
                <a16:creationId xmlns:a16="http://schemas.microsoft.com/office/drawing/2014/main" id="{B98CE0BC-7FC7-7A4F-A6EB-FB874D3D42F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23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5FB15B-E907-2046-8AE8-6A8060E5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052198-C646-924A-A841-5FD0A03B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70E2B22-2316-9E45-8CD6-48134F77C2B1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F4745AF1-3ADC-C844-AD50-C237ACA38C5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9F08FD82-BB34-2940-A53F-9C5DC60C8E2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E1A9BBF7-9B5F-CE4B-9CA5-7F24759AC56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C0BE4FC0-F6D3-9A4C-9C17-AF3C3B2AA7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AB09299D-42E6-C846-8ED0-8D054400A34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A8543297-630D-E847-B018-687737E351F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87ABED1-B057-114E-8066-C391EF00F86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02738EB5-2A00-D440-9512-BB00E754D5F8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CC14BD39-DA48-3F40-A7A1-7F405A1DF12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E5C680DE-4387-444F-8B07-0A25B8641E6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DB8CF7F-05D5-FD4A-9039-A04AA76EFD1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2D8920B3-AD62-AE43-858F-6EA554A2187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7A3B67E1-E690-0145-9CDD-29A004996B3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8AB2F1E0-C0CD-1941-83F7-611BED83F9D3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4DDF840-9DE5-EA41-BCC8-371C88250692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C4DD6E64-A7E6-0B4B-8B3E-B49C14DB591A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BD42B685-2FE2-2043-9E3D-E07B4E4321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824879F-A189-0F45-8D1A-9327710B079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3565D6B5-F5A4-704C-8187-FEC1E6F7FBEE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98410E5-8653-D641-8AFB-9A2FEC028CFA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5AAEAF9-F80A-5041-A4FC-6083C417628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672D418D-B3AF-CE4B-89A9-A4C15991496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69CC1892-139B-C848-ADAC-26D04D72FBF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D36C7376-E65D-3A45-ADC8-46BBC385252B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39AB8F2A-5989-3548-A465-C99EF7A0B5D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1990052B-9E9E-A145-A410-C4545F2C278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0433CF2E-1250-8544-A058-C8CF5454E770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CBA14F2B-DC20-794C-9652-83CB434961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681C673F-0C7B-E745-AB30-9E988738B50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C350305-CB21-DA4E-B406-A99012E89798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782756D3-C1CE-6C49-8315-8CB3AE2C38CC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DA0424D8-443F-944A-AD1E-A4C35872AEA2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63B4E48-8BA8-B642-B2CD-71003A819E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B2776D83-D840-734C-9441-33E08F7A337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4D2B1D5E-9AFE-0C4F-BE18-C1169CEB3A7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72AFEBED-5BD2-7347-AA97-AF304EBCBD5C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1415731F-1F5A-DF46-BEF5-9C073FDB117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C0A94B83-B585-2F48-95D7-BC817A12948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7D567D5D-C6F3-0D45-8EF8-F1FF8CE94611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F98303D5-5037-D24E-A7BA-C3C2C0E839B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E1F188AD-7870-E44B-8265-777DF92BB1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CA86B7D4-6DE5-1D4D-B29A-013421549684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F34ABF1-727D-AD44-8E6C-D4B0C1FF793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684C768-44C8-474A-B918-C05FB30860A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D2575D50-7637-F746-B7BA-CDF67BCA1670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0E58D9AC-25BA-484B-9049-476223C5366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5F272438-F324-624D-82BA-C388B5D816F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85535B13-FAEE-814F-B0BA-D56AC5CD4345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B0BF4003-18D0-0741-A3DF-5B1D1CF362CF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CB62733-74CB-0343-99EA-8A8B76F1589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651EE8D5-EB0D-1C4E-B9A1-4801607DD44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9F6259A8-9755-6C4F-8D15-C5B287B25D30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1F11FB1-5C94-594B-BB1B-12E5B5B39EB6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62EB8DB-DCA5-754A-9034-ACF5F1E65C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045FEABE-A3C3-9641-8052-C0076245BB69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F28FD029-7D43-2040-8EFE-D08356E1248E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1007CCD9-E7BA-BA40-A72A-603FCD05D6CE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5C71CC19-6556-3443-90E8-805794DF0EB7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1FDD3EEB-56CE-D946-9606-931C08225CB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0F13A2C-A3EE-D448-B130-FA7646BA3068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8" name="Straight Arrow Connector 83">
            <a:extLst>
              <a:ext uri="{FF2B5EF4-FFF2-40B4-BE49-F238E27FC236}">
                <a16:creationId xmlns:a16="http://schemas.microsoft.com/office/drawing/2014/main" id="{BA1D139C-154B-3747-8CDC-E2F25C2FE1C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85">
            <a:extLst>
              <a:ext uri="{FF2B5EF4-FFF2-40B4-BE49-F238E27FC236}">
                <a16:creationId xmlns:a16="http://schemas.microsoft.com/office/drawing/2014/main" id="{45940F06-6581-B048-9CD3-9FE95EE6C6B2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88">
            <a:extLst>
              <a:ext uri="{FF2B5EF4-FFF2-40B4-BE49-F238E27FC236}">
                <a16:creationId xmlns:a16="http://schemas.microsoft.com/office/drawing/2014/main" id="{B49D3021-3A57-5942-AD7E-13E3F60E8E1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A89FAABF-D164-3948-A3B2-A4FF54B9331A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2" name="TextBox 84">
            <a:extLst>
              <a:ext uri="{FF2B5EF4-FFF2-40B4-BE49-F238E27FC236}">
                <a16:creationId xmlns:a16="http://schemas.microsoft.com/office/drawing/2014/main" id="{E5EE24EF-3AA0-6443-A30D-B63C86783D4D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sp>
        <p:nvSpPr>
          <p:cNvPr id="73" name="TextBox 15">
            <a:extLst>
              <a:ext uri="{FF2B5EF4-FFF2-40B4-BE49-F238E27FC236}">
                <a16:creationId xmlns:a16="http://schemas.microsoft.com/office/drawing/2014/main" id="{97F9F78C-F963-6A44-B001-B23465696105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2578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236FC-D2D5-524C-91D4-45988F0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B7D7B7-2AB8-8041-97F7-F4AE6864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122</a:t>
            </a:fld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753898DA-F0D7-474B-A295-F993F120DB45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921CE956-E2E3-6B41-BD5F-2D48DCA565A5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9">
            <a:extLst>
              <a:ext uri="{FF2B5EF4-FFF2-40B4-BE49-F238E27FC236}">
                <a16:creationId xmlns:a16="http://schemas.microsoft.com/office/drawing/2014/main" id="{FD17D120-EB4F-6342-8BA2-A366E69A28BB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17" name="Straight Arrow Connector 20">
            <a:extLst>
              <a:ext uri="{FF2B5EF4-FFF2-40B4-BE49-F238E27FC236}">
                <a16:creationId xmlns:a16="http://schemas.microsoft.com/office/drawing/2014/main" id="{D319D7AA-884E-8A46-BC13-76CF9A9F268C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21">
            <a:extLst>
              <a:ext uri="{FF2B5EF4-FFF2-40B4-BE49-F238E27FC236}">
                <a16:creationId xmlns:a16="http://schemas.microsoft.com/office/drawing/2014/main" id="{6723B3FA-A88B-C443-B2C7-D9B1AA6AED1A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FE1ACEC2-6833-2F48-AE8D-6E662EE3F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20" name="Group 23">
            <a:extLst>
              <a:ext uri="{FF2B5EF4-FFF2-40B4-BE49-F238E27FC236}">
                <a16:creationId xmlns:a16="http://schemas.microsoft.com/office/drawing/2014/main" id="{5CB7F5F3-B733-1B43-9123-82FD7B3BA3B4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21" name="Group 24">
              <a:extLst>
                <a:ext uri="{FF2B5EF4-FFF2-40B4-BE49-F238E27FC236}">
                  <a16:creationId xmlns:a16="http://schemas.microsoft.com/office/drawing/2014/main" id="{283360C2-0BC4-B34A-A1E7-11719B8C4FCD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9" name="Group 62">
                <a:extLst>
                  <a:ext uri="{FF2B5EF4-FFF2-40B4-BE49-F238E27FC236}">
                    <a16:creationId xmlns:a16="http://schemas.microsoft.com/office/drawing/2014/main" id="{489E1A9A-CE20-1948-9DB3-33835A493C0C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8" name="Rectangle 71">
                  <a:extLst>
                    <a:ext uri="{FF2B5EF4-FFF2-40B4-BE49-F238E27FC236}">
                      <a16:creationId xmlns:a16="http://schemas.microsoft.com/office/drawing/2014/main" id="{1BC5FE2B-03B9-334B-9C2D-6B5FE22B7B1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9" name="Rectangle 72">
                  <a:extLst>
                    <a:ext uri="{FF2B5EF4-FFF2-40B4-BE49-F238E27FC236}">
                      <a16:creationId xmlns:a16="http://schemas.microsoft.com/office/drawing/2014/main" id="{7DD99D46-AF4F-ED49-942E-5C90135A58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60" name="Group 63">
                <a:extLst>
                  <a:ext uri="{FF2B5EF4-FFF2-40B4-BE49-F238E27FC236}">
                    <a16:creationId xmlns:a16="http://schemas.microsoft.com/office/drawing/2014/main" id="{D8919AF3-887C-1944-9357-CF895881DE60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6" name="Rectangle 69">
                  <a:extLst>
                    <a:ext uri="{FF2B5EF4-FFF2-40B4-BE49-F238E27FC236}">
                      <a16:creationId xmlns:a16="http://schemas.microsoft.com/office/drawing/2014/main" id="{D22483CA-5BF2-054A-B737-7DE59C26FD8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7" name="Rectangle 70">
                  <a:extLst>
                    <a:ext uri="{FF2B5EF4-FFF2-40B4-BE49-F238E27FC236}">
                      <a16:creationId xmlns:a16="http://schemas.microsoft.com/office/drawing/2014/main" id="{277CF7C3-A9F1-304D-B5FC-436510790A8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61" name="TextBox 64">
                <a:extLst>
                  <a:ext uri="{FF2B5EF4-FFF2-40B4-BE49-F238E27FC236}">
                    <a16:creationId xmlns:a16="http://schemas.microsoft.com/office/drawing/2014/main" id="{F688484B-B3EC-BC46-87DD-B3145BEC0D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62" name="TextBox 65">
                <a:extLst>
                  <a:ext uri="{FF2B5EF4-FFF2-40B4-BE49-F238E27FC236}">
                    <a16:creationId xmlns:a16="http://schemas.microsoft.com/office/drawing/2014/main" id="{EA6D6B4D-2B15-4B45-B268-4CEA46DC64D9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63" name="Group 66">
                <a:extLst>
                  <a:ext uri="{FF2B5EF4-FFF2-40B4-BE49-F238E27FC236}">
                    <a16:creationId xmlns:a16="http://schemas.microsoft.com/office/drawing/2014/main" id="{7CB3264A-A371-8245-BBAD-4EEC0B194B02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64" name="Rectangle 67">
                  <a:extLst>
                    <a:ext uri="{FF2B5EF4-FFF2-40B4-BE49-F238E27FC236}">
                      <a16:creationId xmlns:a16="http://schemas.microsoft.com/office/drawing/2014/main" id="{70CACF23-63F0-FB42-9188-D1CD7A692A7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5" name="Rectangle 68">
                  <a:extLst>
                    <a:ext uri="{FF2B5EF4-FFF2-40B4-BE49-F238E27FC236}">
                      <a16:creationId xmlns:a16="http://schemas.microsoft.com/office/drawing/2014/main" id="{C8F3C15C-3396-2D4C-B284-AC5D7E4DB54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22" name="TextBox 25">
              <a:extLst>
                <a:ext uri="{FF2B5EF4-FFF2-40B4-BE49-F238E27FC236}">
                  <a16:creationId xmlns:a16="http://schemas.microsoft.com/office/drawing/2014/main" id="{7A22F3A5-5452-7F48-B9DB-95AEE8A47B7B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id="{6F84A33C-5F4B-EE46-B9C7-2137FCF6D33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45" name="Group 48">
                <a:extLst>
                  <a:ext uri="{FF2B5EF4-FFF2-40B4-BE49-F238E27FC236}">
                    <a16:creationId xmlns:a16="http://schemas.microsoft.com/office/drawing/2014/main" id="{4539EDFB-317C-0046-816A-8DBFA8756789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0">
                  <a:extLst>
                    <a:ext uri="{FF2B5EF4-FFF2-40B4-BE49-F238E27FC236}">
                      <a16:creationId xmlns:a16="http://schemas.microsoft.com/office/drawing/2014/main" id="{120A8294-B749-2F4C-87CD-359DAA862DA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61">
                  <a:extLst>
                    <a:ext uri="{FF2B5EF4-FFF2-40B4-BE49-F238E27FC236}">
                      <a16:creationId xmlns:a16="http://schemas.microsoft.com/office/drawing/2014/main" id="{E8088199-B839-7C4C-8658-567BC478A68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6" name="Group 49">
                <a:extLst>
                  <a:ext uri="{FF2B5EF4-FFF2-40B4-BE49-F238E27FC236}">
                    <a16:creationId xmlns:a16="http://schemas.microsoft.com/office/drawing/2014/main" id="{F82DCE87-5A06-C749-A3A9-4F227FD17C1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58">
                  <a:extLst>
                    <a:ext uri="{FF2B5EF4-FFF2-40B4-BE49-F238E27FC236}">
                      <a16:creationId xmlns:a16="http://schemas.microsoft.com/office/drawing/2014/main" id="{4517E231-2D9A-A745-BB9E-7FBAEAED7FB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59">
                  <a:extLst>
                    <a:ext uri="{FF2B5EF4-FFF2-40B4-BE49-F238E27FC236}">
                      <a16:creationId xmlns:a16="http://schemas.microsoft.com/office/drawing/2014/main" id="{48E7D04E-B15C-3D46-8D7A-688E18ECBC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47" name="Group 50">
                <a:extLst>
                  <a:ext uri="{FF2B5EF4-FFF2-40B4-BE49-F238E27FC236}">
                    <a16:creationId xmlns:a16="http://schemas.microsoft.com/office/drawing/2014/main" id="{28FADFCC-DAA5-EE43-BB6B-A3AA5DDD3D11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53" name="Rectangle 56">
                  <a:extLst>
                    <a:ext uri="{FF2B5EF4-FFF2-40B4-BE49-F238E27FC236}">
                      <a16:creationId xmlns:a16="http://schemas.microsoft.com/office/drawing/2014/main" id="{7A71424B-07F8-FA4E-8342-3A8E77148D8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4" name="Rectangle 57">
                  <a:extLst>
                    <a:ext uri="{FF2B5EF4-FFF2-40B4-BE49-F238E27FC236}">
                      <a16:creationId xmlns:a16="http://schemas.microsoft.com/office/drawing/2014/main" id="{613DD30C-43EB-8144-9A41-74BB7C10B15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8" name="TextBox 51">
                <a:extLst>
                  <a:ext uri="{FF2B5EF4-FFF2-40B4-BE49-F238E27FC236}">
                    <a16:creationId xmlns:a16="http://schemas.microsoft.com/office/drawing/2014/main" id="{7E4D4452-9554-7C41-BC92-D5572416103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9" name="TextBox 52">
                <a:extLst>
                  <a:ext uri="{FF2B5EF4-FFF2-40B4-BE49-F238E27FC236}">
                    <a16:creationId xmlns:a16="http://schemas.microsoft.com/office/drawing/2014/main" id="{DDBECA94-D015-344A-9DA8-4085E445E59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50" name="Group 53">
                <a:extLst>
                  <a:ext uri="{FF2B5EF4-FFF2-40B4-BE49-F238E27FC236}">
                    <a16:creationId xmlns:a16="http://schemas.microsoft.com/office/drawing/2014/main" id="{A92BD180-02A5-CC46-9C14-0C2E67F56B4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51" name="Rectangle 54">
                  <a:extLst>
                    <a:ext uri="{FF2B5EF4-FFF2-40B4-BE49-F238E27FC236}">
                      <a16:creationId xmlns:a16="http://schemas.microsoft.com/office/drawing/2014/main" id="{6E64E779-C619-8E41-B63A-8AB7091571D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2" name="Rectangle 55">
                  <a:extLst>
                    <a:ext uri="{FF2B5EF4-FFF2-40B4-BE49-F238E27FC236}">
                      <a16:creationId xmlns:a16="http://schemas.microsoft.com/office/drawing/2014/main" id="{6687A42E-5948-C146-A91E-CCB9D6BBE65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id="{136C0F52-E286-7248-AFB3-17F528DA388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25" name="Group 28">
                <a:extLst>
                  <a:ext uri="{FF2B5EF4-FFF2-40B4-BE49-F238E27FC236}">
                    <a16:creationId xmlns:a16="http://schemas.microsoft.com/office/drawing/2014/main" id="{D861F143-A8A9-6A45-9DBF-4B0E68BCD52F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46">
                  <a:extLst>
                    <a:ext uri="{FF2B5EF4-FFF2-40B4-BE49-F238E27FC236}">
                      <a16:creationId xmlns:a16="http://schemas.microsoft.com/office/drawing/2014/main" id="{CA7C232F-0821-1046-A9ED-1E94846433B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47">
                  <a:extLst>
                    <a:ext uri="{FF2B5EF4-FFF2-40B4-BE49-F238E27FC236}">
                      <a16:creationId xmlns:a16="http://schemas.microsoft.com/office/drawing/2014/main" id="{2BE9523C-FA94-A141-8B51-BF98A735968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6E92475F-3105-084E-8412-883888AF69A6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41" name="Rectangle 44">
                  <a:extLst>
                    <a:ext uri="{FF2B5EF4-FFF2-40B4-BE49-F238E27FC236}">
                      <a16:creationId xmlns:a16="http://schemas.microsoft.com/office/drawing/2014/main" id="{C0ECD87D-36E9-2E47-91BA-92C55D781C2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2" name="Rectangle 45">
                  <a:extLst>
                    <a:ext uri="{FF2B5EF4-FFF2-40B4-BE49-F238E27FC236}">
                      <a16:creationId xmlns:a16="http://schemas.microsoft.com/office/drawing/2014/main" id="{996D14FA-72D4-9744-8A6B-7D77F4A25C6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7" name="Group 30">
                <a:extLst>
                  <a:ext uri="{FF2B5EF4-FFF2-40B4-BE49-F238E27FC236}">
                    <a16:creationId xmlns:a16="http://schemas.microsoft.com/office/drawing/2014/main" id="{4E8AF4A5-FFC7-A148-8EDE-D24D50D4447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827682B1-C19A-984D-9F8A-2FE00E58053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0" name="Rectangle 43">
                  <a:extLst>
                    <a:ext uri="{FF2B5EF4-FFF2-40B4-BE49-F238E27FC236}">
                      <a16:creationId xmlns:a16="http://schemas.microsoft.com/office/drawing/2014/main" id="{A8E66F0F-745A-004D-9BC6-39159C25826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8" name="Group 31">
                <a:extLst>
                  <a:ext uri="{FF2B5EF4-FFF2-40B4-BE49-F238E27FC236}">
                    <a16:creationId xmlns:a16="http://schemas.microsoft.com/office/drawing/2014/main" id="{8304C087-437F-8845-8D9E-65DC85477638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37" name="Rectangle 40">
                  <a:extLst>
                    <a:ext uri="{FF2B5EF4-FFF2-40B4-BE49-F238E27FC236}">
                      <a16:creationId xmlns:a16="http://schemas.microsoft.com/office/drawing/2014/main" id="{5CB56005-A6E7-7B4A-A5BC-2904D219776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8" name="Rectangle 41">
                  <a:extLst>
                    <a:ext uri="{FF2B5EF4-FFF2-40B4-BE49-F238E27FC236}">
                      <a16:creationId xmlns:a16="http://schemas.microsoft.com/office/drawing/2014/main" id="{55EF3037-6B93-B848-8253-10A4A2116C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9" name="TextBox 32">
                <a:extLst>
                  <a:ext uri="{FF2B5EF4-FFF2-40B4-BE49-F238E27FC236}">
                    <a16:creationId xmlns:a16="http://schemas.microsoft.com/office/drawing/2014/main" id="{627AC2F1-4CF4-3645-A995-BBAC8888210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30" name="Group 33">
                <a:extLst>
                  <a:ext uri="{FF2B5EF4-FFF2-40B4-BE49-F238E27FC236}">
                    <a16:creationId xmlns:a16="http://schemas.microsoft.com/office/drawing/2014/main" id="{1B6D7CA5-5062-AC49-AA0D-56A8599D8364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53D97D68-C3BF-314D-8701-92F6C13D030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39">
                  <a:extLst>
                    <a:ext uri="{FF2B5EF4-FFF2-40B4-BE49-F238E27FC236}">
                      <a16:creationId xmlns:a16="http://schemas.microsoft.com/office/drawing/2014/main" id="{79F3FC28-28D0-E045-813B-26B86155F30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1" name="Group 34">
                <a:extLst>
                  <a:ext uri="{FF2B5EF4-FFF2-40B4-BE49-F238E27FC236}">
                    <a16:creationId xmlns:a16="http://schemas.microsoft.com/office/drawing/2014/main" id="{46BF9413-F1A7-BC46-A171-EDFD959988D1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36">
                  <a:extLst>
                    <a:ext uri="{FF2B5EF4-FFF2-40B4-BE49-F238E27FC236}">
                      <a16:creationId xmlns:a16="http://schemas.microsoft.com/office/drawing/2014/main" id="{94CDDBA5-8C16-054F-8B10-1E13EBA1E5F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DADF6586-886F-A945-9555-2A0D53A6677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2" name="TextBox 35">
                <a:extLst>
                  <a:ext uri="{FF2B5EF4-FFF2-40B4-BE49-F238E27FC236}">
                    <a16:creationId xmlns:a16="http://schemas.microsoft.com/office/drawing/2014/main" id="{4E40D201-9C10-654E-9B08-3D1031996C7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70" name="Group 73">
            <a:extLst>
              <a:ext uri="{FF2B5EF4-FFF2-40B4-BE49-F238E27FC236}">
                <a16:creationId xmlns:a16="http://schemas.microsoft.com/office/drawing/2014/main" id="{46D66055-97E0-EE4B-AE17-2CE824438251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71" name="Group 74">
              <a:extLst>
                <a:ext uri="{FF2B5EF4-FFF2-40B4-BE49-F238E27FC236}">
                  <a16:creationId xmlns:a16="http://schemas.microsoft.com/office/drawing/2014/main" id="{BFF337AD-6F06-7E40-94B5-CDB1BDB51C39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73" name="Rectangle 76">
                <a:extLst>
                  <a:ext uri="{FF2B5EF4-FFF2-40B4-BE49-F238E27FC236}">
                    <a16:creationId xmlns:a16="http://schemas.microsoft.com/office/drawing/2014/main" id="{1270CE92-2A4E-B34D-8215-BFEB7DE7C8F0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74" name="Rectangle 77">
                <a:extLst>
                  <a:ext uri="{FF2B5EF4-FFF2-40B4-BE49-F238E27FC236}">
                    <a16:creationId xmlns:a16="http://schemas.microsoft.com/office/drawing/2014/main" id="{E3EB862A-5E53-194D-800B-7CD25C38F381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72" name="TextBox 75">
              <a:extLst>
                <a:ext uri="{FF2B5EF4-FFF2-40B4-BE49-F238E27FC236}">
                  <a16:creationId xmlns:a16="http://schemas.microsoft.com/office/drawing/2014/main" id="{C167F5CD-28FB-2941-90CE-F81DA998C22B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75" name="Curved Connector 78">
            <a:extLst>
              <a:ext uri="{FF2B5EF4-FFF2-40B4-BE49-F238E27FC236}">
                <a16:creationId xmlns:a16="http://schemas.microsoft.com/office/drawing/2014/main" id="{7E3EAE1C-C95E-E448-984F-7D44A9598F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79">
            <a:extLst>
              <a:ext uri="{FF2B5EF4-FFF2-40B4-BE49-F238E27FC236}">
                <a16:creationId xmlns:a16="http://schemas.microsoft.com/office/drawing/2014/main" id="{DF34A184-0FD9-F04A-AAB5-E476B3AEB8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80">
            <a:extLst>
              <a:ext uri="{FF2B5EF4-FFF2-40B4-BE49-F238E27FC236}">
                <a16:creationId xmlns:a16="http://schemas.microsoft.com/office/drawing/2014/main" id="{1935DDE2-E0D8-E545-AECE-599D528E94C8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81">
            <a:extLst>
              <a:ext uri="{FF2B5EF4-FFF2-40B4-BE49-F238E27FC236}">
                <a16:creationId xmlns:a16="http://schemas.microsoft.com/office/drawing/2014/main" id="{27F6DFF8-44AC-184B-928F-5338E6DEE1B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80" name="Straight Arrow Connector 83">
            <a:extLst>
              <a:ext uri="{FF2B5EF4-FFF2-40B4-BE49-F238E27FC236}">
                <a16:creationId xmlns:a16="http://schemas.microsoft.com/office/drawing/2014/main" id="{25F376B1-5256-CA4F-B744-ED2DE424E7CC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5">
            <a:extLst>
              <a:ext uri="{FF2B5EF4-FFF2-40B4-BE49-F238E27FC236}">
                <a16:creationId xmlns:a16="http://schemas.microsoft.com/office/drawing/2014/main" id="{1D115320-1647-DF47-BF80-067AC33BEE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8">
            <a:extLst>
              <a:ext uri="{FF2B5EF4-FFF2-40B4-BE49-F238E27FC236}">
                <a16:creationId xmlns:a16="http://schemas.microsoft.com/office/drawing/2014/main" id="{632C24AB-5472-8945-A59A-DD45DCD54530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id="{8ADE2ED7-0536-E145-9308-5496641CD317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84" name="Picture 4" descr="卡通沙漏计时GIF图片-动态图片基地">
            <a:extLst>
              <a:ext uri="{FF2B5EF4-FFF2-40B4-BE49-F238E27FC236}">
                <a16:creationId xmlns:a16="http://schemas.microsoft.com/office/drawing/2014/main" id="{0C26174D-7FB6-E54F-A6EE-F7D9B7152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15">
            <a:extLst>
              <a:ext uri="{FF2B5EF4-FFF2-40B4-BE49-F238E27FC236}">
                <a16:creationId xmlns:a16="http://schemas.microsoft.com/office/drawing/2014/main" id="{34051682-40B7-3B41-8D49-83A4B8FB7C1A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0106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89999-8A7E-EA47-A9AA-E5A517CC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DD25DF-6691-3941-B309-FCA8C159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1ABE6FC5-BA12-EF48-B736-610499333737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34870600-BA8D-D34B-A647-A2140312F0E8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76E17AF0-23FB-D249-8F2F-7932F9F6D4D4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D9B523D4-DE5F-4644-B5F6-AB75B9D147C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80D41319-2C96-D442-9FCA-5C80783ADAEF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BBD4E0DC-A9FC-4C4C-98C6-72BB4DF86C1D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82B35E62-3147-3F48-AE8A-B624B2A6AF9D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2D1A5D7A-92B2-2D4A-9ED7-B005D183F45A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1366DC84-F11C-4546-BE9C-C15822C5E354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AEA1838E-593D-A742-8839-275B1E9BD1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3779DDA9-4F6B-AC4E-BBFC-7FA0BF7CECD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622B4426-63FF-2B40-BA0B-3C7B7B1D4CDE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10C63F93-DBA6-F746-834B-DC7C1A1F33F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309735A0-F0C3-694A-A3F1-058834BE0FF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10C5D012-2C5C-9A48-AD2A-761BB0DC55AC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080E523E-9DA2-2444-9E50-63914EBBE35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B8B5659B-5F93-1743-8BB5-C0B651C8B848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ECA0CFA5-D143-AE41-8881-FA651FDB554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EBEA6930-7060-F440-9871-AD338BCE4F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0AD07D87-E78A-8E45-88EB-C4D295ED23C6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A77DA4B5-7557-6243-8CA4-2E00DAA10E2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96163B81-21DD-2B42-ACD3-4C8E44CA101C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8035FD59-19E0-6443-9760-5E4BB948F8C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EC2E5F3D-BB8A-5849-AE84-C3F7BF0632F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C0D96B34-D80E-B64A-9304-B03A2B0BF254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A90516CA-DB3B-A846-9450-6B564CEDEB8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ED663E40-9473-304D-82B1-DEB74DBF252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605C994B-7748-184D-8FBB-C8578ECA653A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D171D889-35F8-6F47-8C04-90FAA1867F3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14B2EE7C-5AB3-704F-B11D-1E4E714322F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38605519-33A7-EA4A-B109-3F424AD24C1A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29B03920-2211-8644-BA66-57E76B01F246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EF11380D-5EC1-3C46-8398-4336DB3CBF17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C80D8085-CBA9-9A4A-9C7C-3EDD78EC4D4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6FC63993-4250-0C40-8DAC-1B8AA07B9AF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316D68F3-2631-4F4B-B429-EC74999BADC2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8FDA5C55-CEC5-DB4A-B8C4-211481173234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A2A58DA8-4442-B54D-BA55-4F6D6D72493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36532E6F-22C4-344B-9287-CE94EAAB0F7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A30BD496-7168-0146-BE9A-64C24661199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3CD626EA-D259-A642-B920-6C5E1F15EF3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53D78B5A-436C-1244-BE73-89F4CDA721D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B7C977E9-BA97-9844-9789-C58E64D9ABB0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EB0A8A73-6A60-B744-9B3F-9372B5C8721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7BBCE520-0B6C-5348-99B5-E159D904F55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4A02DFB2-48E9-E04F-91D4-04D9B1A05514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83FDEB5A-E695-5D4C-A3A2-37F7DFA3879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075F9F11-A507-AC4F-B9B8-4F27CBFD538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4C1DE733-1619-1B48-8091-E5F726AFC61F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926EDF35-E39D-E344-B90A-EA27799C6727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5B9AB9F0-92AF-594E-A9B5-A9B40E0BEEE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EB2ECB7F-9454-7F48-94A3-457EC638E8E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F74CC589-326C-E942-A3C6-3F050A4A5F6F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024E5D66-B767-6049-AE27-DD7D656D19B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518DB3CD-653F-0C40-8138-225E62B9162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87A3CD63-0CF9-BA45-81DF-8BC6DB3D5A88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14FDE4F0-E14B-DE44-8AC7-3580BDE865AF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445EE6D7-3BAE-4447-A870-A7EBAA65D214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BCBC4D63-B084-274E-BBD0-03CE04778613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0DE61334-E206-FC4A-A46D-797B7C42355B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B20F8B6A-7584-EC4B-BCAC-C29E0EE7AAAE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0FD25897-F45B-E045-9DE4-CA6F31E15A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FEDE94F6-3790-4445-88F9-3320A54FFB7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73A3C52A-99EA-5C43-965B-A9A6388892F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BBD9D2C5-0ABE-C949-8B50-2E0F1E30546B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3D4470ED-0007-B34A-BD52-A43B648972FE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AB575B90-CCD1-074A-984F-F71E4552B693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A0018F8B-3AD2-2B47-BB17-E5021F910162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D78339B4-30D3-084B-897C-40C0B872296D}"/>
              </a:ext>
            </a:extLst>
          </p:cNvPr>
          <p:cNvSpPr/>
          <p:nvPr/>
        </p:nvSpPr>
        <p:spPr>
          <a:xfrm>
            <a:off x="2813837" y="1630930"/>
            <a:ext cx="1854651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76" name="Picture 4" descr="卡通沙漏计时GIF图片-动态图片基地">
            <a:extLst>
              <a:ext uri="{FF2B5EF4-FFF2-40B4-BE49-F238E27FC236}">
                <a16:creationId xmlns:a16="http://schemas.microsoft.com/office/drawing/2014/main" id="{4305F80E-BB06-A74D-ABA4-1BA738D74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15">
            <a:extLst>
              <a:ext uri="{FF2B5EF4-FFF2-40B4-BE49-F238E27FC236}">
                <a16:creationId xmlns:a16="http://schemas.microsoft.com/office/drawing/2014/main" id="{833B1316-1CB6-9048-9DCD-618692466392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8011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E4CC9-6B7B-EB4C-9180-506CD7FEA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838A8A-99A8-954D-96D2-978EB823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124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5435A52F-9E3B-AE46-9720-6EE13A69C2E0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78B6B2C4-A8AC-3E41-95D7-ED9289E77C3C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360DC1E6-9CF3-E944-85C0-982ADBA85849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05B9FF79-246F-F247-B530-0710F96DF94E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FD579BB-0DAB-7C48-BEE9-A300D83ABCF9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84A20A83-A0F9-5548-9270-768A019DF992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BF17F321-CBE6-D247-B3A2-8B3B4262A235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2458C8BF-6BF2-EB42-9B6C-3B144FAC1555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8D2A2122-2E6A-0849-A4D0-B2959F2355C5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B9B619C6-10B0-7B40-AE83-C30733DCEC7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1DFB67F4-8954-824B-80C0-7D220BEB878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0F958FFA-CDA6-9541-A20D-DFCCD1EB310A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6E3C2148-B7A5-7D44-80D3-C8143C71C5D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DABAF763-B33D-6C45-88C7-C5514DB7BF9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65C2AEF5-12C1-204C-8FB7-1A4C71E6E2BE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63CAA5BE-BAF6-6544-9DB6-B136E7346421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1175D696-5885-0541-B558-0E3D99AEDAA3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4129C43A-A688-DB40-8AA8-9A3628BB0D1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429FCECB-46DF-7D49-BB60-B03614CDA22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A821A2D3-11EF-604E-919B-1EC07D935212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D5C3B6A1-A4C0-A543-8CC3-0CC00E09A090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EF5C9768-4C48-2540-A2B3-EA1364A5E6FD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4A5C74C5-9FCC-DE44-8916-AB4B8F70E06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C5E89515-9496-8346-B052-338B120992E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58842E2D-4813-D94F-9C0B-7A9E8BC7A74D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E429F20B-7CE2-C140-B656-0F4E4A11526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A50BFBE7-F1AC-9843-BA88-41D5B6587B0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F114B9F3-24F2-7745-9360-DDE219BCD319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23810D73-D1FF-064E-A8B1-5AF3DF272C3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3F902C5B-7896-E44D-97B4-F7C4D49159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5FD9436D-A511-5D4A-A63A-B9EE9B26B92D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D233847D-4EC6-6845-9273-1A03B7A0094D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4A80666B-9E63-C24F-9B77-0538ECA4C90B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FE62FAC4-AEB1-5E42-B7A3-C0F6F9E3EAB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D7779B11-96E5-484E-A084-D4848736536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B0A7D9CB-C97D-1648-866F-5C69F9E9739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01735C52-45D5-D84C-A7C5-CB2447110BA6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402D1F4E-BDD7-D346-83A1-CB9193650EC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0CC04CF3-8885-7641-BC29-ED7D2AA5FF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897A8E4C-2DB1-EC4D-89C7-1B6CFDF1E86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A327D368-145D-A043-9C47-F509C45379A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5357270C-0F2A-144D-8D5A-D492300B4A0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6B60C3B9-8AD1-A241-A19E-13CC541167E1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7FC36F3F-80B8-044D-A481-A6DCF5BB6B5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D0B6DBCD-7C0F-764C-AB81-E8DEEF935BB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EA986866-C71E-7145-9060-ABB879438FCF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AB8A870B-3837-F543-BAF0-74505525EEE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F3A8C603-9B6D-F34D-8952-143DBBD0960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CDCFD3AB-90BE-1F43-9FAE-9FF93685AF58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429659D4-E142-5348-8EE9-7899EC2061C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F640C302-7184-1E40-8C39-D01FDAF58E9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2E2101A3-5E04-F644-9970-56529E7C9C0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D0E60DD5-644E-3C4B-9FC8-87A4CB50D19E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30EF2615-4507-EB47-A60D-355B6713DE8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12107008-369F-1643-A6E3-A942EFCFD51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8867B931-F448-4540-BBBE-BACA2F086C0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DD332AA7-78A6-D041-AB41-E6D6DCC8C5A0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768460EA-0E8D-8D45-B4AA-723AD5F2712A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4E52A046-123C-3C4E-B834-94DE0F20A996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D4056C22-6E8C-514D-A493-2E417398A7C0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147379F2-3508-CE44-ACA7-41E6C11818A3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BC25702F-1D3B-6441-A625-78815B1900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B96FC17D-4AFE-F840-ACD0-5357462A0D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07D0E802-074C-C747-A775-84217011C8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F2895C66-CF5F-8040-9906-B9A8400C2B9F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AE8C19D5-6B61-3146-AD00-C84FB4929299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D4CB8024-23A1-7046-A9BF-2C64B81CC978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EEBFE9D4-A519-1844-A689-CF619CAE4C41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F0B6AA4E-61D0-4B48-A07D-425497C87D07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6" name="TextBox 84">
            <a:extLst>
              <a:ext uri="{FF2B5EF4-FFF2-40B4-BE49-F238E27FC236}">
                <a16:creationId xmlns:a16="http://schemas.microsoft.com/office/drawing/2014/main" id="{5811961F-938B-EB40-8B15-680CFD2C25CF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pic>
        <p:nvPicPr>
          <p:cNvPr id="77" name="Picture 4" descr="卡通沙漏计时GIF图片-动态图片基地">
            <a:extLst>
              <a:ext uri="{FF2B5EF4-FFF2-40B4-BE49-F238E27FC236}">
                <a16:creationId xmlns:a16="http://schemas.microsoft.com/office/drawing/2014/main" id="{9777B43F-3E69-6341-A863-5FCA4F7A7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15">
            <a:extLst>
              <a:ext uri="{FF2B5EF4-FFF2-40B4-BE49-F238E27FC236}">
                <a16:creationId xmlns:a16="http://schemas.microsoft.com/office/drawing/2014/main" id="{B9846A89-0281-7F4E-86C7-30886DD37D43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786A5-3AC3-9A42-A938-B643B891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98A363-700C-2C4C-BD10-441741FF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91E63793-9340-094C-9F8B-74A658298F00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" name="Straight Connector 18">
            <a:extLst>
              <a:ext uri="{FF2B5EF4-FFF2-40B4-BE49-F238E27FC236}">
                <a16:creationId xmlns:a16="http://schemas.microsoft.com/office/drawing/2014/main" id="{243415CA-8BCE-B24F-88F0-958144232DD1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19">
            <a:extLst>
              <a:ext uri="{FF2B5EF4-FFF2-40B4-BE49-F238E27FC236}">
                <a16:creationId xmlns:a16="http://schemas.microsoft.com/office/drawing/2014/main" id="{1FDEE712-A124-9043-935C-857F6549DB9E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9" name="Straight Arrow Connector 20">
            <a:extLst>
              <a:ext uri="{FF2B5EF4-FFF2-40B4-BE49-F238E27FC236}">
                <a16:creationId xmlns:a16="http://schemas.microsoft.com/office/drawing/2014/main" id="{B6E7FEF6-C896-2D43-9C1C-84DCA894629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1">
            <a:extLst>
              <a:ext uri="{FF2B5EF4-FFF2-40B4-BE49-F238E27FC236}">
                <a16:creationId xmlns:a16="http://schemas.microsoft.com/office/drawing/2014/main" id="{BF019F97-058A-E949-86BF-741EA56292AB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11" name="TextBox 22">
            <a:extLst>
              <a:ext uri="{FF2B5EF4-FFF2-40B4-BE49-F238E27FC236}">
                <a16:creationId xmlns:a16="http://schemas.microsoft.com/office/drawing/2014/main" id="{B7B5E975-671E-9A4D-969C-A70DA3E23C6E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2" name="Group 23">
            <a:extLst>
              <a:ext uri="{FF2B5EF4-FFF2-40B4-BE49-F238E27FC236}">
                <a16:creationId xmlns:a16="http://schemas.microsoft.com/office/drawing/2014/main" id="{1A4B67EE-7DEC-834B-B849-35A96518161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31449F0D-F395-2B40-9D06-554D682A2A08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1" name="Group 62">
                <a:extLst>
                  <a:ext uri="{FF2B5EF4-FFF2-40B4-BE49-F238E27FC236}">
                    <a16:creationId xmlns:a16="http://schemas.microsoft.com/office/drawing/2014/main" id="{3C5ACA23-CC10-7340-B8A9-B8120D930E41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60" name="Rectangle 71">
                  <a:extLst>
                    <a:ext uri="{FF2B5EF4-FFF2-40B4-BE49-F238E27FC236}">
                      <a16:creationId xmlns:a16="http://schemas.microsoft.com/office/drawing/2014/main" id="{B86E5B23-7942-EB43-90E2-C51129BC7A0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1" name="Rectangle 72">
                  <a:extLst>
                    <a:ext uri="{FF2B5EF4-FFF2-40B4-BE49-F238E27FC236}">
                      <a16:creationId xmlns:a16="http://schemas.microsoft.com/office/drawing/2014/main" id="{B6050C4A-5FEE-3B4C-97AD-AC7ED0359CF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2" name="Group 63">
                <a:extLst>
                  <a:ext uri="{FF2B5EF4-FFF2-40B4-BE49-F238E27FC236}">
                    <a16:creationId xmlns:a16="http://schemas.microsoft.com/office/drawing/2014/main" id="{4FB96D8E-510D-D148-886A-FDD65B6CA906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8" name="Rectangle 69">
                  <a:extLst>
                    <a:ext uri="{FF2B5EF4-FFF2-40B4-BE49-F238E27FC236}">
                      <a16:creationId xmlns:a16="http://schemas.microsoft.com/office/drawing/2014/main" id="{93111DC6-85CB-2D48-9A0D-31905404716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9" name="Rectangle 70">
                  <a:extLst>
                    <a:ext uri="{FF2B5EF4-FFF2-40B4-BE49-F238E27FC236}">
                      <a16:creationId xmlns:a16="http://schemas.microsoft.com/office/drawing/2014/main" id="{98851CF5-5E96-434C-8254-15B63793E36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3" name="TextBox 64">
                <a:extLst>
                  <a:ext uri="{FF2B5EF4-FFF2-40B4-BE49-F238E27FC236}">
                    <a16:creationId xmlns:a16="http://schemas.microsoft.com/office/drawing/2014/main" id="{F6104DDC-3715-0744-B95B-77E83D844887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4" name="TextBox 65">
                <a:extLst>
                  <a:ext uri="{FF2B5EF4-FFF2-40B4-BE49-F238E27FC236}">
                    <a16:creationId xmlns:a16="http://schemas.microsoft.com/office/drawing/2014/main" id="{CD6299C0-41B3-0E4A-967B-2264F1DC44E3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5" name="Group 66">
                <a:extLst>
                  <a:ext uri="{FF2B5EF4-FFF2-40B4-BE49-F238E27FC236}">
                    <a16:creationId xmlns:a16="http://schemas.microsoft.com/office/drawing/2014/main" id="{B82228AC-FFD6-FF46-B621-3CA727853075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6" name="Rectangle 67">
                  <a:extLst>
                    <a:ext uri="{FF2B5EF4-FFF2-40B4-BE49-F238E27FC236}">
                      <a16:creationId xmlns:a16="http://schemas.microsoft.com/office/drawing/2014/main" id="{39FAC271-8BF7-034E-95B9-E8892B287EA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7" name="Rectangle 68">
                  <a:extLst>
                    <a:ext uri="{FF2B5EF4-FFF2-40B4-BE49-F238E27FC236}">
                      <a16:creationId xmlns:a16="http://schemas.microsoft.com/office/drawing/2014/main" id="{53CC7088-54E4-DF4A-BB3C-857AF1CECC0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4" name="TextBox 25">
              <a:extLst>
                <a:ext uri="{FF2B5EF4-FFF2-40B4-BE49-F238E27FC236}">
                  <a16:creationId xmlns:a16="http://schemas.microsoft.com/office/drawing/2014/main" id="{58BA2EC7-8288-FF42-A354-1F4639E4B360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5" name="Group 26">
              <a:extLst>
                <a:ext uri="{FF2B5EF4-FFF2-40B4-BE49-F238E27FC236}">
                  <a16:creationId xmlns:a16="http://schemas.microsoft.com/office/drawing/2014/main" id="{11833788-0862-3340-97BD-761C8BB17C9F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7" name="Group 48">
                <a:extLst>
                  <a:ext uri="{FF2B5EF4-FFF2-40B4-BE49-F238E27FC236}">
                    <a16:creationId xmlns:a16="http://schemas.microsoft.com/office/drawing/2014/main" id="{61C600FF-5B35-E741-B3FF-AAC5C66C9F32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9" name="Rectangle 60">
                  <a:extLst>
                    <a:ext uri="{FF2B5EF4-FFF2-40B4-BE49-F238E27FC236}">
                      <a16:creationId xmlns:a16="http://schemas.microsoft.com/office/drawing/2014/main" id="{7C052AEB-A42B-944E-844D-48EBA0EDC28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0" name="Rectangle 61">
                  <a:extLst>
                    <a:ext uri="{FF2B5EF4-FFF2-40B4-BE49-F238E27FC236}">
                      <a16:creationId xmlns:a16="http://schemas.microsoft.com/office/drawing/2014/main" id="{74AA40F4-6206-2843-99A3-982F7A61536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49">
                <a:extLst>
                  <a:ext uri="{FF2B5EF4-FFF2-40B4-BE49-F238E27FC236}">
                    <a16:creationId xmlns:a16="http://schemas.microsoft.com/office/drawing/2014/main" id="{366E27CC-B66B-AA48-BC26-AE8483611DF3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7" name="Rectangle 58">
                  <a:extLst>
                    <a:ext uri="{FF2B5EF4-FFF2-40B4-BE49-F238E27FC236}">
                      <a16:creationId xmlns:a16="http://schemas.microsoft.com/office/drawing/2014/main" id="{857268BA-793F-9644-9B0D-6FE89B1E29AE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8" name="Rectangle 59">
                  <a:extLst>
                    <a:ext uri="{FF2B5EF4-FFF2-40B4-BE49-F238E27FC236}">
                      <a16:creationId xmlns:a16="http://schemas.microsoft.com/office/drawing/2014/main" id="{E1CD8514-A87B-D741-851C-D9A84703898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9" name="Group 50">
                <a:extLst>
                  <a:ext uri="{FF2B5EF4-FFF2-40B4-BE49-F238E27FC236}">
                    <a16:creationId xmlns:a16="http://schemas.microsoft.com/office/drawing/2014/main" id="{934BF756-7F99-DF4C-9651-347211FD23A2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5" name="Rectangle 56">
                  <a:extLst>
                    <a:ext uri="{FF2B5EF4-FFF2-40B4-BE49-F238E27FC236}">
                      <a16:creationId xmlns:a16="http://schemas.microsoft.com/office/drawing/2014/main" id="{BA8080B2-882B-6A43-930E-AD915BE87ED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Rectangle 57">
                  <a:extLst>
                    <a:ext uri="{FF2B5EF4-FFF2-40B4-BE49-F238E27FC236}">
                      <a16:creationId xmlns:a16="http://schemas.microsoft.com/office/drawing/2014/main" id="{099B4128-54A3-F241-9FF4-F7B45024940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0" name="TextBox 51">
                <a:extLst>
                  <a:ext uri="{FF2B5EF4-FFF2-40B4-BE49-F238E27FC236}">
                    <a16:creationId xmlns:a16="http://schemas.microsoft.com/office/drawing/2014/main" id="{F0D4ECAE-A043-FA4D-85B2-6990BC29F67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1" name="TextBox 52">
                <a:extLst>
                  <a:ext uri="{FF2B5EF4-FFF2-40B4-BE49-F238E27FC236}">
                    <a16:creationId xmlns:a16="http://schemas.microsoft.com/office/drawing/2014/main" id="{F1ECFA88-D175-BE4F-AEF6-2936F7624E45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2" name="Group 53">
                <a:extLst>
                  <a:ext uri="{FF2B5EF4-FFF2-40B4-BE49-F238E27FC236}">
                    <a16:creationId xmlns:a16="http://schemas.microsoft.com/office/drawing/2014/main" id="{7164BF0F-E62D-A543-B239-BDDC01EA73E1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3" name="Rectangle 54">
                  <a:extLst>
                    <a:ext uri="{FF2B5EF4-FFF2-40B4-BE49-F238E27FC236}">
                      <a16:creationId xmlns:a16="http://schemas.microsoft.com/office/drawing/2014/main" id="{9CCCB729-D392-4343-8F47-F79969F10F3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4" name="Rectangle 55">
                  <a:extLst>
                    <a:ext uri="{FF2B5EF4-FFF2-40B4-BE49-F238E27FC236}">
                      <a16:creationId xmlns:a16="http://schemas.microsoft.com/office/drawing/2014/main" id="{0E37687B-A9AA-B94D-8B3F-0C3038A908C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6" name="Group 27">
              <a:extLst>
                <a:ext uri="{FF2B5EF4-FFF2-40B4-BE49-F238E27FC236}">
                  <a16:creationId xmlns:a16="http://schemas.microsoft.com/office/drawing/2014/main" id="{CF27F391-F43B-AB46-AFB7-05DF782B5DF0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7" name="Group 28">
                <a:extLst>
                  <a:ext uri="{FF2B5EF4-FFF2-40B4-BE49-F238E27FC236}">
                    <a16:creationId xmlns:a16="http://schemas.microsoft.com/office/drawing/2014/main" id="{2A0E652A-BA62-154F-AAB8-F71E5E2467AB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5" name="Rectangle 46">
                  <a:extLst>
                    <a:ext uri="{FF2B5EF4-FFF2-40B4-BE49-F238E27FC236}">
                      <a16:creationId xmlns:a16="http://schemas.microsoft.com/office/drawing/2014/main" id="{892E7FE9-3A73-AB44-9DC3-13C90E515C1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6" name="Rectangle 47">
                  <a:extLst>
                    <a:ext uri="{FF2B5EF4-FFF2-40B4-BE49-F238E27FC236}">
                      <a16:creationId xmlns:a16="http://schemas.microsoft.com/office/drawing/2014/main" id="{282AA953-CFED-5445-8506-25251210A9A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29">
                <a:extLst>
                  <a:ext uri="{FF2B5EF4-FFF2-40B4-BE49-F238E27FC236}">
                    <a16:creationId xmlns:a16="http://schemas.microsoft.com/office/drawing/2014/main" id="{F7DAE409-BA9B-1744-B046-B68276904E93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3" name="Rectangle 44">
                  <a:extLst>
                    <a:ext uri="{FF2B5EF4-FFF2-40B4-BE49-F238E27FC236}">
                      <a16:creationId xmlns:a16="http://schemas.microsoft.com/office/drawing/2014/main" id="{AC9F0ED6-6378-D749-900D-9AF68A947BC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4" name="Rectangle 45">
                  <a:extLst>
                    <a:ext uri="{FF2B5EF4-FFF2-40B4-BE49-F238E27FC236}">
                      <a16:creationId xmlns:a16="http://schemas.microsoft.com/office/drawing/2014/main" id="{D65BA34C-22A2-D446-993B-A3D2AD11745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0">
                <a:extLst>
                  <a:ext uri="{FF2B5EF4-FFF2-40B4-BE49-F238E27FC236}">
                    <a16:creationId xmlns:a16="http://schemas.microsoft.com/office/drawing/2014/main" id="{445AFAE9-5ABF-8B41-A955-89DC1F75F438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1" name="Rectangle 42">
                  <a:extLst>
                    <a:ext uri="{FF2B5EF4-FFF2-40B4-BE49-F238E27FC236}">
                      <a16:creationId xmlns:a16="http://schemas.microsoft.com/office/drawing/2014/main" id="{5F345F2E-0337-9540-81F0-155C1E96204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43">
                  <a:extLst>
                    <a:ext uri="{FF2B5EF4-FFF2-40B4-BE49-F238E27FC236}">
                      <a16:creationId xmlns:a16="http://schemas.microsoft.com/office/drawing/2014/main" id="{B8C828EE-34DA-4440-B403-29557E3DB303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0" name="Group 31">
                <a:extLst>
                  <a:ext uri="{FF2B5EF4-FFF2-40B4-BE49-F238E27FC236}">
                    <a16:creationId xmlns:a16="http://schemas.microsoft.com/office/drawing/2014/main" id="{49E9AB14-22C3-A746-B8EA-1733FABD1B03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9" name="Rectangle 40">
                  <a:extLst>
                    <a:ext uri="{FF2B5EF4-FFF2-40B4-BE49-F238E27FC236}">
                      <a16:creationId xmlns:a16="http://schemas.microsoft.com/office/drawing/2014/main" id="{ACB5959C-3620-D049-910C-FAE6971E222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0" name="Rectangle 41">
                  <a:extLst>
                    <a:ext uri="{FF2B5EF4-FFF2-40B4-BE49-F238E27FC236}">
                      <a16:creationId xmlns:a16="http://schemas.microsoft.com/office/drawing/2014/main" id="{60714F09-F1D8-5C44-B1EB-E28AECC9B14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1" name="TextBox 32">
                <a:extLst>
                  <a:ext uri="{FF2B5EF4-FFF2-40B4-BE49-F238E27FC236}">
                    <a16:creationId xmlns:a16="http://schemas.microsoft.com/office/drawing/2014/main" id="{C62117BF-2E7B-B24C-82D6-8DE97CBF9662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2" name="Group 33">
                <a:extLst>
                  <a:ext uri="{FF2B5EF4-FFF2-40B4-BE49-F238E27FC236}">
                    <a16:creationId xmlns:a16="http://schemas.microsoft.com/office/drawing/2014/main" id="{1C5F4635-369C-0945-B110-6CE6FFCED848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7" name="Rectangle 38">
                  <a:extLst>
                    <a:ext uri="{FF2B5EF4-FFF2-40B4-BE49-F238E27FC236}">
                      <a16:creationId xmlns:a16="http://schemas.microsoft.com/office/drawing/2014/main" id="{E92C231B-0083-B643-A2C5-72AF9CF0A57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ectangle 39">
                  <a:extLst>
                    <a:ext uri="{FF2B5EF4-FFF2-40B4-BE49-F238E27FC236}">
                      <a16:creationId xmlns:a16="http://schemas.microsoft.com/office/drawing/2014/main" id="{25E3CDF7-8BF4-5640-AEE7-DACB26CFF47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3" name="Group 34">
                <a:extLst>
                  <a:ext uri="{FF2B5EF4-FFF2-40B4-BE49-F238E27FC236}">
                    <a16:creationId xmlns:a16="http://schemas.microsoft.com/office/drawing/2014/main" id="{B3130107-5475-7F47-9ABA-16AC74B4B6E8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5" name="Rectangle 36">
                  <a:extLst>
                    <a:ext uri="{FF2B5EF4-FFF2-40B4-BE49-F238E27FC236}">
                      <a16:creationId xmlns:a16="http://schemas.microsoft.com/office/drawing/2014/main" id="{D796FBCB-F7AD-2B41-A03E-D086583EA42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ectangle 37">
                  <a:extLst>
                    <a:ext uri="{FF2B5EF4-FFF2-40B4-BE49-F238E27FC236}">
                      <a16:creationId xmlns:a16="http://schemas.microsoft.com/office/drawing/2014/main" id="{8873057A-AAB5-BF41-919F-1FFA54969E9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4" name="TextBox 35">
                <a:extLst>
                  <a:ext uri="{FF2B5EF4-FFF2-40B4-BE49-F238E27FC236}">
                    <a16:creationId xmlns:a16="http://schemas.microsoft.com/office/drawing/2014/main" id="{D8914475-4B8A-7749-B011-A7C5AAE7810F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2" name="Group 73">
            <a:extLst>
              <a:ext uri="{FF2B5EF4-FFF2-40B4-BE49-F238E27FC236}">
                <a16:creationId xmlns:a16="http://schemas.microsoft.com/office/drawing/2014/main" id="{2790D239-1570-9F4C-BF87-3143E660E07B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3" name="Group 74">
              <a:extLst>
                <a:ext uri="{FF2B5EF4-FFF2-40B4-BE49-F238E27FC236}">
                  <a16:creationId xmlns:a16="http://schemas.microsoft.com/office/drawing/2014/main" id="{9779E17B-6454-0D4B-876F-E854E8F70CA1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5" name="Rectangle 76">
                <a:extLst>
                  <a:ext uri="{FF2B5EF4-FFF2-40B4-BE49-F238E27FC236}">
                    <a16:creationId xmlns:a16="http://schemas.microsoft.com/office/drawing/2014/main" id="{F9D52BCE-CA4E-6146-8C4D-DF6CAED8B90F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6" name="Rectangle 77">
                <a:extLst>
                  <a:ext uri="{FF2B5EF4-FFF2-40B4-BE49-F238E27FC236}">
                    <a16:creationId xmlns:a16="http://schemas.microsoft.com/office/drawing/2014/main" id="{4B290B4A-F0AC-D447-9FD9-3B8524878548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4" name="TextBox 75">
              <a:extLst>
                <a:ext uri="{FF2B5EF4-FFF2-40B4-BE49-F238E27FC236}">
                  <a16:creationId xmlns:a16="http://schemas.microsoft.com/office/drawing/2014/main" id="{3A735272-D0C2-924F-AC8E-EC54E02267D9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7" name="Curved Connector 78">
            <a:extLst>
              <a:ext uri="{FF2B5EF4-FFF2-40B4-BE49-F238E27FC236}">
                <a16:creationId xmlns:a16="http://schemas.microsoft.com/office/drawing/2014/main" id="{499583E3-016F-764A-A2BC-04EA965722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79">
            <a:extLst>
              <a:ext uri="{FF2B5EF4-FFF2-40B4-BE49-F238E27FC236}">
                <a16:creationId xmlns:a16="http://schemas.microsoft.com/office/drawing/2014/main" id="{83011E88-DD87-C540-93C4-3A1AD91DA6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80">
            <a:extLst>
              <a:ext uri="{FF2B5EF4-FFF2-40B4-BE49-F238E27FC236}">
                <a16:creationId xmlns:a16="http://schemas.microsoft.com/office/drawing/2014/main" id="{B5B121DB-A8F0-4C48-9A02-F690F9638B3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81">
            <a:extLst>
              <a:ext uri="{FF2B5EF4-FFF2-40B4-BE49-F238E27FC236}">
                <a16:creationId xmlns:a16="http://schemas.microsoft.com/office/drawing/2014/main" id="{0C53FD29-7D1B-8242-B75A-B2CFB9F182C5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72" name="Straight Arrow Connector 83">
            <a:extLst>
              <a:ext uri="{FF2B5EF4-FFF2-40B4-BE49-F238E27FC236}">
                <a16:creationId xmlns:a16="http://schemas.microsoft.com/office/drawing/2014/main" id="{36D4C268-37BB-464B-801B-BA6AEB3E7C29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85">
            <a:extLst>
              <a:ext uri="{FF2B5EF4-FFF2-40B4-BE49-F238E27FC236}">
                <a16:creationId xmlns:a16="http://schemas.microsoft.com/office/drawing/2014/main" id="{7E7EA21C-2647-BB48-9E5A-1E283C64488A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Rectangle 88">
            <a:extLst>
              <a:ext uri="{FF2B5EF4-FFF2-40B4-BE49-F238E27FC236}">
                <a16:creationId xmlns:a16="http://schemas.microsoft.com/office/drawing/2014/main" id="{37C41F6A-233D-DE45-B941-E5C78554E375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78A09554-A875-FA43-8948-8C94D5457204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76" name="Picture 4" descr="卡通沙漏计时GIF图片-动态图片基地">
            <a:extLst>
              <a:ext uri="{FF2B5EF4-FFF2-40B4-BE49-F238E27FC236}">
                <a16:creationId xmlns:a16="http://schemas.microsoft.com/office/drawing/2014/main" id="{6F4CD4EB-22CD-5345-AB5B-BCF80C47F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87">
            <a:extLst>
              <a:ext uri="{FF2B5EF4-FFF2-40B4-BE49-F238E27FC236}">
                <a16:creationId xmlns:a16="http://schemas.microsoft.com/office/drawing/2014/main" id="{929C9CF6-50A3-B941-8BB4-50A1B2D970FA}"/>
              </a:ext>
            </a:extLst>
          </p:cNvPr>
          <p:cNvSpPr/>
          <p:nvPr/>
        </p:nvSpPr>
        <p:spPr>
          <a:xfrm>
            <a:off x="2813837" y="1630930"/>
            <a:ext cx="933876" cy="2864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78" name="TextBox 15">
            <a:extLst>
              <a:ext uri="{FF2B5EF4-FFF2-40B4-BE49-F238E27FC236}">
                <a16:creationId xmlns:a16="http://schemas.microsoft.com/office/drawing/2014/main" id="{687E03B4-A04B-6549-87E8-07C56ADCD597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394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3BFC8-D9DF-E344-ACB9-6A68647E3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stall caused by compaction in LSM Tree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7E4122-0C6B-3747-A764-12FC61C0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126</a:t>
            </a:fld>
            <a:endParaRPr lang="zh-CN" altLang="en-US"/>
          </a:p>
        </p:txBody>
      </p:sp>
      <p:sp>
        <p:nvSpPr>
          <p:cNvPr id="80" name="Rectangle 17">
            <a:extLst>
              <a:ext uri="{FF2B5EF4-FFF2-40B4-BE49-F238E27FC236}">
                <a16:creationId xmlns:a16="http://schemas.microsoft.com/office/drawing/2014/main" id="{149C836B-4926-F84D-983E-4B9FE41E8548}"/>
              </a:ext>
            </a:extLst>
          </p:cNvPr>
          <p:cNvSpPr/>
          <p:nvPr/>
        </p:nvSpPr>
        <p:spPr>
          <a:xfrm>
            <a:off x="2817464" y="2164245"/>
            <a:ext cx="1873468" cy="2875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81" name="Straight Connector 18">
            <a:extLst>
              <a:ext uri="{FF2B5EF4-FFF2-40B4-BE49-F238E27FC236}">
                <a16:creationId xmlns:a16="http://schemas.microsoft.com/office/drawing/2014/main" id="{CD4099C2-5AA2-5C46-B69C-D44CCA1274ED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19">
            <a:extLst>
              <a:ext uri="{FF2B5EF4-FFF2-40B4-BE49-F238E27FC236}">
                <a16:creationId xmlns:a16="http://schemas.microsoft.com/office/drawing/2014/main" id="{FAE57423-EC93-D648-9DB9-2085A05C6CD9}"/>
              </a:ext>
            </a:extLst>
          </p:cNvPr>
          <p:cNvSpPr txBox="1"/>
          <p:nvPr/>
        </p:nvSpPr>
        <p:spPr>
          <a:xfrm>
            <a:off x="6501320" y="1638139"/>
            <a:ext cx="71526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KV pairs</a:t>
            </a:r>
          </a:p>
        </p:txBody>
      </p:sp>
      <p:cxnSp>
        <p:nvCxnSpPr>
          <p:cNvPr id="83" name="Straight Arrow Connector 20">
            <a:extLst>
              <a:ext uri="{FF2B5EF4-FFF2-40B4-BE49-F238E27FC236}">
                <a16:creationId xmlns:a16="http://schemas.microsoft.com/office/drawing/2014/main" id="{35E7B5BB-18BF-7644-A25A-501AED520759}"/>
              </a:ext>
            </a:extLst>
          </p:cNvPr>
          <p:cNvCxnSpPr>
            <a:cxnSpLocks/>
            <a:stCxn id="82" idx="1"/>
          </p:cNvCxnSpPr>
          <p:nvPr/>
        </p:nvCxnSpPr>
        <p:spPr>
          <a:xfrm flipH="1">
            <a:off x="4672116" y="1777793"/>
            <a:ext cx="1829204" cy="35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21">
            <a:extLst>
              <a:ext uri="{FF2B5EF4-FFF2-40B4-BE49-F238E27FC236}">
                <a16:creationId xmlns:a16="http://schemas.microsoft.com/office/drawing/2014/main" id="{DCF6537B-E8C7-1C4C-BAC1-928233EEC672}"/>
              </a:ext>
            </a:extLst>
          </p:cNvPr>
          <p:cNvSpPr txBox="1"/>
          <p:nvPr/>
        </p:nvSpPr>
        <p:spPr>
          <a:xfrm>
            <a:off x="1151076" y="2217634"/>
            <a:ext cx="752129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Memory</a:t>
            </a:r>
          </a:p>
        </p:txBody>
      </p:sp>
      <p:sp>
        <p:nvSpPr>
          <p:cNvPr id="85" name="TextBox 22">
            <a:extLst>
              <a:ext uri="{FF2B5EF4-FFF2-40B4-BE49-F238E27FC236}">
                <a16:creationId xmlns:a16="http://schemas.microsoft.com/office/drawing/2014/main" id="{6ACC1FFE-0967-BF47-B4DD-4735A6B3F1DB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86" name="Group 23">
            <a:extLst>
              <a:ext uri="{FF2B5EF4-FFF2-40B4-BE49-F238E27FC236}">
                <a16:creationId xmlns:a16="http://schemas.microsoft.com/office/drawing/2014/main" id="{3FD6E304-0152-6C43-9F97-B91E7D590E3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87" name="Group 24">
              <a:extLst>
                <a:ext uri="{FF2B5EF4-FFF2-40B4-BE49-F238E27FC236}">
                  <a16:creationId xmlns:a16="http://schemas.microsoft.com/office/drawing/2014/main" id="{708D91EA-5719-E545-88CE-8D26C776CDB7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125" name="Group 62">
                <a:extLst>
                  <a:ext uri="{FF2B5EF4-FFF2-40B4-BE49-F238E27FC236}">
                    <a16:creationId xmlns:a16="http://schemas.microsoft.com/office/drawing/2014/main" id="{B6303019-5EDB-C84C-A4A9-C014B3D38D2B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134" name="Rectangle 71">
                  <a:extLst>
                    <a:ext uri="{FF2B5EF4-FFF2-40B4-BE49-F238E27FC236}">
                      <a16:creationId xmlns:a16="http://schemas.microsoft.com/office/drawing/2014/main" id="{71B807C3-D3A3-3C48-969E-1F1B16E1A9C8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5" name="Rectangle 72">
                  <a:extLst>
                    <a:ext uri="{FF2B5EF4-FFF2-40B4-BE49-F238E27FC236}">
                      <a16:creationId xmlns:a16="http://schemas.microsoft.com/office/drawing/2014/main" id="{6DD061A6-1275-5F49-ACC6-E13F6B02D3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26" name="Group 63">
                <a:extLst>
                  <a:ext uri="{FF2B5EF4-FFF2-40B4-BE49-F238E27FC236}">
                    <a16:creationId xmlns:a16="http://schemas.microsoft.com/office/drawing/2014/main" id="{2C3EE052-D9A9-524E-83F7-EC67E92D42BA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132" name="Rectangle 69">
                  <a:extLst>
                    <a:ext uri="{FF2B5EF4-FFF2-40B4-BE49-F238E27FC236}">
                      <a16:creationId xmlns:a16="http://schemas.microsoft.com/office/drawing/2014/main" id="{2145B9FD-1B79-DA42-B7F1-97CDCC978472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3" name="Rectangle 70">
                  <a:extLst>
                    <a:ext uri="{FF2B5EF4-FFF2-40B4-BE49-F238E27FC236}">
                      <a16:creationId xmlns:a16="http://schemas.microsoft.com/office/drawing/2014/main" id="{EAF219DE-763B-3B4B-8E9D-77474BB086E4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127" name="TextBox 64">
                <a:extLst>
                  <a:ext uri="{FF2B5EF4-FFF2-40B4-BE49-F238E27FC236}">
                    <a16:creationId xmlns:a16="http://schemas.microsoft.com/office/drawing/2014/main" id="{9B973AEC-74C2-AA40-9A78-443F45D2BF88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128" name="TextBox 65">
                <a:extLst>
                  <a:ext uri="{FF2B5EF4-FFF2-40B4-BE49-F238E27FC236}">
                    <a16:creationId xmlns:a16="http://schemas.microsoft.com/office/drawing/2014/main" id="{B7718A0E-3D92-934B-80D7-B202996E1617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129" name="Group 66">
                <a:extLst>
                  <a:ext uri="{FF2B5EF4-FFF2-40B4-BE49-F238E27FC236}">
                    <a16:creationId xmlns:a16="http://schemas.microsoft.com/office/drawing/2014/main" id="{D715DF3D-2B2F-3449-98D3-9D7DF3B6DA16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130" name="Rectangle 67">
                  <a:extLst>
                    <a:ext uri="{FF2B5EF4-FFF2-40B4-BE49-F238E27FC236}">
                      <a16:creationId xmlns:a16="http://schemas.microsoft.com/office/drawing/2014/main" id="{771C3A68-47B2-7844-B45F-ADF950BD4B7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31" name="Rectangle 68">
                  <a:extLst>
                    <a:ext uri="{FF2B5EF4-FFF2-40B4-BE49-F238E27FC236}">
                      <a16:creationId xmlns:a16="http://schemas.microsoft.com/office/drawing/2014/main" id="{E3F737BB-E399-8543-AE13-DEFA05B293D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88" name="TextBox 25">
              <a:extLst>
                <a:ext uri="{FF2B5EF4-FFF2-40B4-BE49-F238E27FC236}">
                  <a16:creationId xmlns:a16="http://schemas.microsoft.com/office/drawing/2014/main" id="{FC1D2913-D9DC-7945-8776-368116111297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89" name="Group 26">
              <a:extLst>
                <a:ext uri="{FF2B5EF4-FFF2-40B4-BE49-F238E27FC236}">
                  <a16:creationId xmlns:a16="http://schemas.microsoft.com/office/drawing/2014/main" id="{76761929-95EA-9E4E-B564-CC5ED9139DD4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111" name="Group 48">
                <a:extLst>
                  <a:ext uri="{FF2B5EF4-FFF2-40B4-BE49-F238E27FC236}">
                    <a16:creationId xmlns:a16="http://schemas.microsoft.com/office/drawing/2014/main" id="{FB4E3A5B-4B1E-654F-A7C0-283399DDD3C6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23" name="Rectangle 60">
                  <a:extLst>
                    <a:ext uri="{FF2B5EF4-FFF2-40B4-BE49-F238E27FC236}">
                      <a16:creationId xmlns:a16="http://schemas.microsoft.com/office/drawing/2014/main" id="{495A86D4-A43D-E649-8007-202DBA4CA4B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4" name="Rectangle 61">
                  <a:extLst>
                    <a:ext uri="{FF2B5EF4-FFF2-40B4-BE49-F238E27FC236}">
                      <a16:creationId xmlns:a16="http://schemas.microsoft.com/office/drawing/2014/main" id="{C539BB35-D876-A947-BB97-15FDF4583C4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12" name="Group 49">
                <a:extLst>
                  <a:ext uri="{FF2B5EF4-FFF2-40B4-BE49-F238E27FC236}">
                    <a16:creationId xmlns:a16="http://schemas.microsoft.com/office/drawing/2014/main" id="{E84517BF-EF7E-044D-B4E6-C96EE851E24E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21" name="Rectangle 58">
                  <a:extLst>
                    <a:ext uri="{FF2B5EF4-FFF2-40B4-BE49-F238E27FC236}">
                      <a16:creationId xmlns:a16="http://schemas.microsoft.com/office/drawing/2014/main" id="{93DBB97E-137C-0045-814D-32D4FD21F02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2" name="Rectangle 59">
                  <a:extLst>
                    <a:ext uri="{FF2B5EF4-FFF2-40B4-BE49-F238E27FC236}">
                      <a16:creationId xmlns:a16="http://schemas.microsoft.com/office/drawing/2014/main" id="{428B75CC-F027-F245-AF99-09EDDD67407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13" name="Group 50">
                <a:extLst>
                  <a:ext uri="{FF2B5EF4-FFF2-40B4-BE49-F238E27FC236}">
                    <a16:creationId xmlns:a16="http://schemas.microsoft.com/office/drawing/2014/main" id="{3BF9FB9D-A428-0542-BA64-F8A97EA8F4C6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119" name="Rectangle 56">
                  <a:extLst>
                    <a:ext uri="{FF2B5EF4-FFF2-40B4-BE49-F238E27FC236}">
                      <a16:creationId xmlns:a16="http://schemas.microsoft.com/office/drawing/2014/main" id="{CD943D7C-6079-4C42-B7C2-328EEE733B8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20" name="Rectangle 57">
                  <a:extLst>
                    <a:ext uri="{FF2B5EF4-FFF2-40B4-BE49-F238E27FC236}">
                      <a16:creationId xmlns:a16="http://schemas.microsoft.com/office/drawing/2014/main" id="{5686AD02-8573-4D46-A718-FF6A9829CF39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114" name="TextBox 51">
                <a:extLst>
                  <a:ext uri="{FF2B5EF4-FFF2-40B4-BE49-F238E27FC236}">
                    <a16:creationId xmlns:a16="http://schemas.microsoft.com/office/drawing/2014/main" id="{D8F6C433-1D23-4A40-ADF9-5CF07E7B3B5B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115" name="TextBox 52">
                <a:extLst>
                  <a:ext uri="{FF2B5EF4-FFF2-40B4-BE49-F238E27FC236}">
                    <a16:creationId xmlns:a16="http://schemas.microsoft.com/office/drawing/2014/main" id="{C7A36FCD-4DC0-1449-8805-604175196C10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116" name="Group 53">
                <a:extLst>
                  <a:ext uri="{FF2B5EF4-FFF2-40B4-BE49-F238E27FC236}">
                    <a16:creationId xmlns:a16="http://schemas.microsoft.com/office/drawing/2014/main" id="{79BDBC0F-1FBD-7746-B0FA-273AE5D2AA68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117" name="Rectangle 54">
                  <a:extLst>
                    <a:ext uri="{FF2B5EF4-FFF2-40B4-BE49-F238E27FC236}">
                      <a16:creationId xmlns:a16="http://schemas.microsoft.com/office/drawing/2014/main" id="{EE05CD29-8573-F447-82F3-A852E8A7D9A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18" name="Rectangle 55">
                  <a:extLst>
                    <a:ext uri="{FF2B5EF4-FFF2-40B4-BE49-F238E27FC236}">
                      <a16:creationId xmlns:a16="http://schemas.microsoft.com/office/drawing/2014/main" id="{0A874B8B-41E8-DB43-8999-792F78AA8A3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90" name="Group 27">
              <a:extLst>
                <a:ext uri="{FF2B5EF4-FFF2-40B4-BE49-F238E27FC236}">
                  <a16:creationId xmlns:a16="http://schemas.microsoft.com/office/drawing/2014/main" id="{993B4005-F6ED-5344-98E0-C90050D84D48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91" name="Group 28">
                <a:extLst>
                  <a:ext uri="{FF2B5EF4-FFF2-40B4-BE49-F238E27FC236}">
                    <a16:creationId xmlns:a16="http://schemas.microsoft.com/office/drawing/2014/main" id="{50B32F81-14A3-B74E-BB15-C6D8FC027FE2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109" name="Rectangle 46">
                  <a:extLst>
                    <a:ext uri="{FF2B5EF4-FFF2-40B4-BE49-F238E27FC236}">
                      <a16:creationId xmlns:a16="http://schemas.microsoft.com/office/drawing/2014/main" id="{9A2C1705-D0AC-2945-9A1D-50748BCBCEE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10" name="Rectangle 47">
                  <a:extLst>
                    <a:ext uri="{FF2B5EF4-FFF2-40B4-BE49-F238E27FC236}">
                      <a16:creationId xmlns:a16="http://schemas.microsoft.com/office/drawing/2014/main" id="{64FC22F6-6644-D04F-BF68-B774AF11F26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2" name="Group 29">
                <a:extLst>
                  <a:ext uri="{FF2B5EF4-FFF2-40B4-BE49-F238E27FC236}">
                    <a16:creationId xmlns:a16="http://schemas.microsoft.com/office/drawing/2014/main" id="{F5099686-00C8-8344-81E2-C910A5330505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107" name="Rectangle 44">
                  <a:extLst>
                    <a:ext uri="{FF2B5EF4-FFF2-40B4-BE49-F238E27FC236}">
                      <a16:creationId xmlns:a16="http://schemas.microsoft.com/office/drawing/2014/main" id="{A628C143-0473-594F-A66E-DA48E87947B7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8" name="Rectangle 45">
                  <a:extLst>
                    <a:ext uri="{FF2B5EF4-FFF2-40B4-BE49-F238E27FC236}">
                      <a16:creationId xmlns:a16="http://schemas.microsoft.com/office/drawing/2014/main" id="{28A1B2DD-7052-184A-A6BE-91A24D5AAC7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3" name="Group 30">
                <a:extLst>
                  <a:ext uri="{FF2B5EF4-FFF2-40B4-BE49-F238E27FC236}">
                    <a16:creationId xmlns:a16="http://schemas.microsoft.com/office/drawing/2014/main" id="{E0B0B9A6-D658-374F-9254-82A48143106C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105" name="Rectangle 42">
                  <a:extLst>
                    <a:ext uri="{FF2B5EF4-FFF2-40B4-BE49-F238E27FC236}">
                      <a16:creationId xmlns:a16="http://schemas.microsoft.com/office/drawing/2014/main" id="{3FF64171-F6F3-534D-9FF3-7BEDC040B18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6" name="Rectangle 43">
                  <a:extLst>
                    <a:ext uri="{FF2B5EF4-FFF2-40B4-BE49-F238E27FC236}">
                      <a16:creationId xmlns:a16="http://schemas.microsoft.com/office/drawing/2014/main" id="{BD68CD30-A356-294E-B9E0-E9C36AA7A70B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4" name="Group 31">
                <a:extLst>
                  <a:ext uri="{FF2B5EF4-FFF2-40B4-BE49-F238E27FC236}">
                    <a16:creationId xmlns:a16="http://schemas.microsoft.com/office/drawing/2014/main" id="{C05DA902-92DC-524D-A793-9CF1E9C7D6DE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103" name="Rectangle 40">
                  <a:extLst>
                    <a:ext uri="{FF2B5EF4-FFF2-40B4-BE49-F238E27FC236}">
                      <a16:creationId xmlns:a16="http://schemas.microsoft.com/office/drawing/2014/main" id="{1ED99E2C-4BB7-6C46-AA4F-2FC09EEB5FF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4" name="Rectangle 41">
                  <a:extLst>
                    <a:ext uri="{FF2B5EF4-FFF2-40B4-BE49-F238E27FC236}">
                      <a16:creationId xmlns:a16="http://schemas.microsoft.com/office/drawing/2014/main" id="{04A7CD2C-5711-7743-BC49-A68D83AAD95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95" name="TextBox 32">
                <a:extLst>
                  <a:ext uri="{FF2B5EF4-FFF2-40B4-BE49-F238E27FC236}">
                    <a16:creationId xmlns:a16="http://schemas.microsoft.com/office/drawing/2014/main" id="{B81E0AFA-936E-C246-85D0-BC0A5BB82D13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96" name="Group 33">
                <a:extLst>
                  <a:ext uri="{FF2B5EF4-FFF2-40B4-BE49-F238E27FC236}">
                    <a16:creationId xmlns:a16="http://schemas.microsoft.com/office/drawing/2014/main" id="{C7458F00-401A-054C-B331-C43A826CD9C5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101" name="Rectangle 38">
                  <a:extLst>
                    <a:ext uri="{FF2B5EF4-FFF2-40B4-BE49-F238E27FC236}">
                      <a16:creationId xmlns:a16="http://schemas.microsoft.com/office/drawing/2014/main" id="{3376ACF1-2FFD-B749-8210-07C2739EFFDF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2" name="Rectangle 39">
                  <a:extLst>
                    <a:ext uri="{FF2B5EF4-FFF2-40B4-BE49-F238E27FC236}">
                      <a16:creationId xmlns:a16="http://schemas.microsoft.com/office/drawing/2014/main" id="{62032C2C-FF59-CA42-B335-41668C51E17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97" name="Group 34">
                <a:extLst>
                  <a:ext uri="{FF2B5EF4-FFF2-40B4-BE49-F238E27FC236}">
                    <a16:creationId xmlns:a16="http://schemas.microsoft.com/office/drawing/2014/main" id="{CB0C00A5-25C5-1B4E-83A4-1CED9C28269B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99" name="Rectangle 36">
                  <a:extLst>
                    <a:ext uri="{FF2B5EF4-FFF2-40B4-BE49-F238E27FC236}">
                      <a16:creationId xmlns:a16="http://schemas.microsoft.com/office/drawing/2014/main" id="{0885A281-3B09-5A42-8AEC-7C88ED87B945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100" name="Rectangle 37">
                  <a:extLst>
                    <a:ext uri="{FF2B5EF4-FFF2-40B4-BE49-F238E27FC236}">
                      <a16:creationId xmlns:a16="http://schemas.microsoft.com/office/drawing/2014/main" id="{0ED5D164-57BF-0948-9258-64025EB48FE7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98" name="TextBox 35">
                <a:extLst>
                  <a:ext uri="{FF2B5EF4-FFF2-40B4-BE49-F238E27FC236}">
                    <a16:creationId xmlns:a16="http://schemas.microsoft.com/office/drawing/2014/main" id="{366E038A-885B-5B49-A2B6-C24D67BAAA6F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136" name="Group 73">
            <a:extLst>
              <a:ext uri="{FF2B5EF4-FFF2-40B4-BE49-F238E27FC236}">
                <a16:creationId xmlns:a16="http://schemas.microsoft.com/office/drawing/2014/main" id="{22772764-C2A5-2F44-989B-F9AECE1F2216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137" name="Group 74">
              <a:extLst>
                <a:ext uri="{FF2B5EF4-FFF2-40B4-BE49-F238E27FC236}">
                  <a16:creationId xmlns:a16="http://schemas.microsoft.com/office/drawing/2014/main" id="{40DAD87E-830F-1B4A-8D81-4C46BFAD558A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139" name="Rectangle 76">
                <a:extLst>
                  <a:ext uri="{FF2B5EF4-FFF2-40B4-BE49-F238E27FC236}">
                    <a16:creationId xmlns:a16="http://schemas.microsoft.com/office/drawing/2014/main" id="{12C91549-F9C5-7343-95DE-0D601F43527C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140" name="Rectangle 77">
                <a:extLst>
                  <a:ext uri="{FF2B5EF4-FFF2-40B4-BE49-F238E27FC236}">
                    <a16:creationId xmlns:a16="http://schemas.microsoft.com/office/drawing/2014/main" id="{39F2C514-9069-DC42-B271-7AACAC413062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138" name="TextBox 75">
              <a:extLst>
                <a:ext uri="{FF2B5EF4-FFF2-40B4-BE49-F238E27FC236}">
                  <a16:creationId xmlns:a16="http://schemas.microsoft.com/office/drawing/2014/main" id="{C45E91D2-429D-0344-83E3-6CAE6A7A9BAD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141" name="Curved Connector 78">
            <a:extLst>
              <a:ext uri="{FF2B5EF4-FFF2-40B4-BE49-F238E27FC236}">
                <a16:creationId xmlns:a16="http://schemas.microsoft.com/office/drawing/2014/main" id="{0F04514A-DD1E-1B47-BB47-F3525B695E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urved Connector 79">
            <a:extLst>
              <a:ext uri="{FF2B5EF4-FFF2-40B4-BE49-F238E27FC236}">
                <a16:creationId xmlns:a16="http://schemas.microsoft.com/office/drawing/2014/main" id="{FBB0BCFA-F516-4D47-BC84-F92CBFFE4E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80">
            <a:extLst>
              <a:ext uri="{FF2B5EF4-FFF2-40B4-BE49-F238E27FC236}">
                <a16:creationId xmlns:a16="http://schemas.microsoft.com/office/drawing/2014/main" id="{C34D18ED-AECC-6E49-ACA0-8B3B35F2ACC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81">
            <a:extLst>
              <a:ext uri="{FF2B5EF4-FFF2-40B4-BE49-F238E27FC236}">
                <a16:creationId xmlns:a16="http://schemas.microsoft.com/office/drawing/2014/main" id="{B37106DF-E1C5-E94A-A6E6-7D4C8ED1C17E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cxnSp>
        <p:nvCxnSpPr>
          <p:cNvPr id="145" name="Straight Arrow Connector 83">
            <a:extLst>
              <a:ext uri="{FF2B5EF4-FFF2-40B4-BE49-F238E27FC236}">
                <a16:creationId xmlns:a16="http://schemas.microsoft.com/office/drawing/2014/main" id="{C32328BA-5999-544E-8C26-C354D865A1AD}"/>
              </a:ext>
            </a:extLst>
          </p:cNvPr>
          <p:cNvCxnSpPr>
            <a:cxnSpLocks/>
            <a:endCxn id="130" idx="0"/>
          </p:cNvCxnSpPr>
          <p:nvPr/>
        </p:nvCxnSpPr>
        <p:spPr>
          <a:xfrm flipH="1">
            <a:off x="3756506" y="2466935"/>
            <a:ext cx="8015" cy="799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85">
            <a:extLst>
              <a:ext uri="{FF2B5EF4-FFF2-40B4-BE49-F238E27FC236}">
                <a16:creationId xmlns:a16="http://schemas.microsoft.com/office/drawing/2014/main" id="{FF6BFFAB-A348-7145-ACCA-DA8ECD733F79}"/>
              </a:ext>
            </a:extLst>
          </p:cNvPr>
          <p:cNvCxnSpPr>
            <a:cxnSpLocks/>
          </p:cNvCxnSpPr>
          <p:nvPr/>
        </p:nvCxnSpPr>
        <p:spPr>
          <a:xfrm>
            <a:off x="3764524" y="1923712"/>
            <a:ext cx="0" cy="238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Rectangle 88">
            <a:extLst>
              <a:ext uri="{FF2B5EF4-FFF2-40B4-BE49-F238E27FC236}">
                <a16:creationId xmlns:a16="http://schemas.microsoft.com/office/drawing/2014/main" id="{44337624-5B66-1A4A-9865-768E4AA3CABA}"/>
              </a:ext>
            </a:extLst>
          </p:cNvPr>
          <p:cNvSpPr/>
          <p:nvPr/>
        </p:nvSpPr>
        <p:spPr>
          <a:xfrm>
            <a:off x="2813838" y="1632115"/>
            <a:ext cx="1854652" cy="286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48" name="Rectangle 89">
            <a:extLst>
              <a:ext uri="{FF2B5EF4-FFF2-40B4-BE49-F238E27FC236}">
                <a16:creationId xmlns:a16="http://schemas.microsoft.com/office/drawing/2014/main" id="{786675B2-ADD3-EB49-9CB4-2923B1585658}"/>
              </a:ext>
            </a:extLst>
          </p:cNvPr>
          <p:cNvSpPr/>
          <p:nvPr/>
        </p:nvSpPr>
        <p:spPr>
          <a:xfrm>
            <a:off x="2826872" y="2157322"/>
            <a:ext cx="1854651" cy="286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sp>
        <p:nvSpPr>
          <p:cNvPr id="149" name="TextBox 84">
            <a:extLst>
              <a:ext uri="{FF2B5EF4-FFF2-40B4-BE49-F238E27FC236}">
                <a16:creationId xmlns:a16="http://schemas.microsoft.com/office/drawing/2014/main" id="{E3F534C7-3B06-1540-9A70-9FCF1AF52617}"/>
              </a:ext>
            </a:extLst>
          </p:cNvPr>
          <p:cNvSpPr txBox="1"/>
          <p:nvPr/>
        </p:nvSpPr>
        <p:spPr>
          <a:xfrm>
            <a:off x="3830903" y="1912967"/>
            <a:ext cx="415498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dirty="0">
                <a:latin typeface="Candara" panose="020E0502030303020204" pitchFamily="34" charset="0"/>
              </a:rPr>
              <a:t>Full</a:t>
            </a:r>
          </a:p>
        </p:txBody>
      </p:sp>
      <p:pic>
        <p:nvPicPr>
          <p:cNvPr id="150" name="Picture 4" descr="卡通沙漏计时GIF图片-动态图片基地">
            <a:extLst>
              <a:ext uri="{FF2B5EF4-FFF2-40B4-BE49-F238E27FC236}">
                <a16:creationId xmlns:a16="http://schemas.microsoft.com/office/drawing/2014/main" id="{1D42DA14-DDB2-634C-A108-AAFE15A53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Rectangle 87">
            <a:extLst>
              <a:ext uri="{FF2B5EF4-FFF2-40B4-BE49-F238E27FC236}">
                <a16:creationId xmlns:a16="http://schemas.microsoft.com/office/drawing/2014/main" id="{00E37AB9-E452-C046-A61F-B4CB9329CCFB}"/>
              </a:ext>
            </a:extLst>
          </p:cNvPr>
          <p:cNvSpPr/>
          <p:nvPr/>
        </p:nvSpPr>
        <p:spPr>
          <a:xfrm>
            <a:off x="2813837" y="1629761"/>
            <a:ext cx="1854652" cy="28756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15" b="1" dirty="0">
              <a:solidFill>
                <a:sysClr val="windowText" lastClr="000000"/>
              </a:solidFill>
              <a:latin typeface="Candara" panose="020E0502030303020204" pitchFamily="34" charset="0"/>
            </a:endParaRPr>
          </a:p>
        </p:txBody>
      </p:sp>
      <p:pic>
        <p:nvPicPr>
          <p:cNvPr id="152" name="Graphic 90">
            <a:extLst>
              <a:ext uri="{FF2B5EF4-FFF2-40B4-BE49-F238E27FC236}">
                <a16:creationId xmlns:a16="http://schemas.microsoft.com/office/drawing/2014/main" id="{225B9E10-8AB3-694A-A54D-DB8EB0E7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9912" y="1935240"/>
            <a:ext cx="333963" cy="333963"/>
          </a:xfrm>
          <a:prstGeom prst="rect">
            <a:avLst/>
          </a:prstGeom>
        </p:spPr>
      </p:pic>
      <p:sp>
        <p:nvSpPr>
          <p:cNvPr id="153" name="TextBox 15">
            <a:extLst>
              <a:ext uri="{FF2B5EF4-FFF2-40B4-BE49-F238E27FC236}">
                <a16:creationId xmlns:a16="http://schemas.microsoft.com/office/drawing/2014/main" id="{B074479C-3DB0-7D4C-AA21-B0E260676AA9}"/>
              </a:ext>
            </a:extLst>
          </p:cNvPr>
          <p:cNvSpPr txBox="1"/>
          <p:nvPr/>
        </p:nvSpPr>
        <p:spPr>
          <a:xfrm>
            <a:off x="1718569" y="1683517"/>
            <a:ext cx="1078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 err="1">
                <a:latin typeface="Candara" panose="020E0502030303020204" pitchFamily="34" charset="0"/>
              </a:rPr>
              <a:t>MemTable</a:t>
            </a:r>
            <a:endParaRPr lang="en-US" sz="1350" b="1" dirty="0">
              <a:latin typeface="Candara" panose="020E0502030303020204" pitchFamily="34" charset="0"/>
            </a:endParaRPr>
          </a:p>
        </p:txBody>
      </p:sp>
      <p:sp>
        <p:nvSpPr>
          <p:cNvPr id="154" name="圆角矩形标注 153">
            <a:extLst>
              <a:ext uri="{FF2B5EF4-FFF2-40B4-BE49-F238E27FC236}">
                <a16:creationId xmlns:a16="http://schemas.microsoft.com/office/drawing/2014/main" id="{AB745BA8-9024-CE44-A044-A07BABCE0115}"/>
              </a:ext>
            </a:extLst>
          </p:cNvPr>
          <p:cNvSpPr/>
          <p:nvPr/>
        </p:nvSpPr>
        <p:spPr>
          <a:xfrm>
            <a:off x="5318175" y="1250460"/>
            <a:ext cx="2351926" cy="643792"/>
          </a:xfrm>
          <a:prstGeom prst="wedgeRoundRectCallout">
            <a:avLst>
              <a:gd name="adj1" fmla="val -56622"/>
              <a:gd name="adj2" fmla="val 79770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3DB1884D-AB88-3E41-8213-EF28069FA0DD}"/>
              </a:ext>
            </a:extLst>
          </p:cNvPr>
          <p:cNvSpPr/>
          <p:nvPr/>
        </p:nvSpPr>
        <p:spPr>
          <a:xfrm>
            <a:off x="5130457" y="1242982"/>
            <a:ext cx="2351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/>
              <a:t>Stalled due to </a:t>
            </a:r>
          </a:p>
          <a:p>
            <a:pPr lvl="1"/>
            <a:r>
              <a:rPr lang="en-US" altLang="zh-CN" dirty="0"/>
              <a:t>slow compaction</a:t>
            </a:r>
          </a:p>
        </p:txBody>
      </p:sp>
    </p:spTree>
    <p:extLst>
      <p:ext uri="{BB962C8B-B14F-4D97-AF65-F5344CB8AC3E}">
        <p14:creationId xmlns:p14="http://schemas.microsoft.com/office/powerpoint/2010/main" val="31742824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How to avoid write stall?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07936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007E1-B849-024E-B338-087DB25F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principle, hard to prevent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92B45-8B4B-DB45-9DCD-0B8D6D4B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Can only </a:t>
            </a:r>
            <a:r>
              <a:rPr lang="en" altLang="zh-CN" dirty="0"/>
              <a:t>alleviate</a:t>
            </a:r>
          </a:p>
          <a:p>
            <a:pPr lvl="1"/>
            <a:r>
              <a:rPr kumimoji="1" lang="en-US" altLang="zh-CN" dirty="0"/>
              <a:t>E.g., speed up compaction &amp; merge process with advanced hardware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737D65-CD94-FB43-B08C-AEF33B6A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128</a:t>
            </a:fld>
            <a:endParaRPr lang="zh-CN" altLang="en-US"/>
          </a:p>
        </p:txBody>
      </p: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EF100403-17CD-8C46-A30F-BB3055D8847C}"/>
              </a:ext>
            </a:extLst>
          </p:cNvPr>
          <p:cNvCxnSpPr/>
          <p:nvPr/>
        </p:nvCxnSpPr>
        <p:spPr>
          <a:xfrm>
            <a:off x="1151075" y="2556156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2">
            <a:extLst>
              <a:ext uri="{FF2B5EF4-FFF2-40B4-BE49-F238E27FC236}">
                <a16:creationId xmlns:a16="http://schemas.microsoft.com/office/drawing/2014/main" id="{26D8DF63-E58D-4A42-82CE-669A09875F82}"/>
              </a:ext>
            </a:extLst>
          </p:cNvPr>
          <p:cNvSpPr txBox="1"/>
          <p:nvPr/>
        </p:nvSpPr>
        <p:spPr>
          <a:xfrm>
            <a:off x="1151076" y="2669441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C5F65C9D-5E7D-3842-B6DD-185B0E29D70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02A98FD1-2265-604D-BB12-50CFB30DBCD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0" name="Group 62">
                <a:extLst>
                  <a:ext uri="{FF2B5EF4-FFF2-40B4-BE49-F238E27FC236}">
                    <a16:creationId xmlns:a16="http://schemas.microsoft.com/office/drawing/2014/main" id="{9CCAC011-D21F-F047-8093-9B610CAB939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9" name="Rectangle 71">
                  <a:extLst>
                    <a:ext uri="{FF2B5EF4-FFF2-40B4-BE49-F238E27FC236}">
                      <a16:creationId xmlns:a16="http://schemas.microsoft.com/office/drawing/2014/main" id="{8F2366C2-AE20-2742-8083-365853AD2AC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Rectangle 72">
                  <a:extLst>
                    <a:ext uri="{FF2B5EF4-FFF2-40B4-BE49-F238E27FC236}">
                      <a16:creationId xmlns:a16="http://schemas.microsoft.com/office/drawing/2014/main" id="{75702A12-DEA2-3447-9EA9-6BAA42E50CC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1" name="Group 63">
                <a:extLst>
                  <a:ext uri="{FF2B5EF4-FFF2-40B4-BE49-F238E27FC236}">
                    <a16:creationId xmlns:a16="http://schemas.microsoft.com/office/drawing/2014/main" id="{ADDA3996-87F4-B54F-A5B6-60F61BCD1AE5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9">
                  <a:extLst>
                    <a:ext uri="{FF2B5EF4-FFF2-40B4-BE49-F238E27FC236}">
                      <a16:creationId xmlns:a16="http://schemas.microsoft.com/office/drawing/2014/main" id="{553CE9E4-F108-6440-B417-6EE8D6B036D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70">
                  <a:extLst>
                    <a:ext uri="{FF2B5EF4-FFF2-40B4-BE49-F238E27FC236}">
                      <a16:creationId xmlns:a16="http://schemas.microsoft.com/office/drawing/2014/main" id="{5DFB3708-15EA-854F-82C6-077B3D09DAA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2" name="TextBox 64">
                <a:extLst>
                  <a:ext uri="{FF2B5EF4-FFF2-40B4-BE49-F238E27FC236}">
                    <a16:creationId xmlns:a16="http://schemas.microsoft.com/office/drawing/2014/main" id="{9D9EA411-8002-194E-BC65-5BA790FCAEB4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3" name="TextBox 65">
                <a:extLst>
                  <a:ext uri="{FF2B5EF4-FFF2-40B4-BE49-F238E27FC236}">
                    <a16:creationId xmlns:a16="http://schemas.microsoft.com/office/drawing/2014/main" id="{CA912DD9-E794-1946-8C24-951CDC31917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4" name="Group 66">
                <a:extLst>
                  <a:ext uri="{FF2B5EF4-FFF2-40B4-BE49-F238E27FC236}">
                    <a16:creationId xmlns:a16="http://schemas.microsoft.com/office/drawing/2014/main" id="{45988458-9361-7542-B89C-6FCF2324F7F9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67">
                  <a:extLst>
                    <a:ext uri="{FF2B5EF4-FFF2-40B4-BE49-F238E27FC236}">
                      <a16:creationId xmlns:a16="http://schemas.microsoft.com/office/drawing/2014/main" id="{83393CFB-063F-C346-8D37-EC4554CAFC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68">
                  <a:extLst>
                    <a:ext uri="{FF2B5EF4-FFF2-40B4-BE49-F238E27FC236}">
                      <a16:creationId xmlns:a16="http://schemas.microsoft.com/office/drawing/2014/main" id="{DD8C846E-208E-544E-9DA8-E5BC3D0361D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A6A83499-522E-4848-A65E-72CDF67B5355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7386510-AA0C-E943-A0AB-B43B78251C91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6" name="Group 48">
                <a:extLst>
                  <a:ext uri="{FF2B5EF4-FFF2-40B4-BE49-F238E27FC236}">
                    <a16:creationId xmlns:a16="http://schemas.microsoft.com/office/drawing/2014/main" id="{647A7C4F-DADE-6545-8DE1-69AC40C10FCE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8" name="Rectangle 60">
                  <a:extLst>
                    <a:ext uri="{FF2B5EF4-FFF2-40B4-BE49-F238E27FC236}">
                      <a16:creationId xmlns:a16="http://schemas.microsoft.com/office/drawing/2014/main" id="{51FDAC6E-95D7-424C-B488-FCBE2155FF0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9" name="Rectangle 61">
                  <a:extLst>
                    <a:ext uri="{FF2B5EF4-FFF2-40B4-BE49-F238E27FC236}">
                      <a16:creationId xmlns:a16="http://schemas.microsoft.com/office/drawing/2014/main" id="{5BA53C20-5998-9C49-9A2A-043ACB5A20F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7" name="Group 49">
                <a:extLst>
                  <a:ext uri="{FF2B5EF4-FFF2-40B4-BE49-F238E27FC236}">
                    <a16:creationId xmlns:a16="http://schemas.microsoft.com/office/drawing/2014/main" id="{DBF72ACB-0C26-4F4E-8ECC-0BE3615756FA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6" name="Rectangle 58">
                  <a:extLst>
                    <a:ext uri="{FF2B5EF4-FFF2-40B4-BE49-F238E27FC236}">
                      <a16:creationId xmlns:a16="http://schemas.microsoft.com/office/drawing/2014/main" id="{D0A373FC-F0F7-6E4E-BA4D-08D45A54216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Rectangle 59">
                  <a:extLst>
                    <a:ext uri="{FF2B5EF4-FFF2-40B4-BE49-F238E27FC236}">
                      <a16:creationId xmlns:a16="http://schemas.microsoft.com/office/drawing/2014/main" id="{01DD438D-ACFB-A64C-B9A5-C44B1669793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50">
                <a:extLst>
                  <a:ext uri="{FF2B5EF4-FFF2-40B4-BE49-F238E27FC236}">
                    <a16:creationId xmlns:a16="http://schemas.microsoft.com/office/drawing/2014/main" id="{73CCCE6F-07C9-AB48-ABE0-37D1A54F08C3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4" name="Rectangle 56">
                  <a:extLst>
                    <a:ext uri="{FF2B5EF4-FFF2-40B4-BE49-F238E27FC236}">
                      <a16:creationId xmlns:a16="http://schemas.microsoft.com/office/drawing/2014/main" id="{FC257CDA-013F-714C-A111-09CA73D0AEF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5" name="Rectangle 57">
                  <a:extLst>
                    <a:ext uri="{FF2B5EF4-FFF2-40B4-BE49-F238E27FC236}">
                      <a16:creationId xmlns:a16="http://schemas.microsoft.com/office/drawing/2014/main" id="{E41AB3E5-12F6-A147-951B-82283593B54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9" name="TextBox 51">
                <a:extLst>
                  <a:ext uri="{FF2B5EF4-FFF2-40B4-BE49-F238E27FC236}">
                    <a16:creationId xmlns:a16="http://schemas.microsoft.com/office/drawing/2014/main" id="{4A7D4B5D-5A74-3944-9AEC-00A1E845143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0" name="TextBox 52">
                <a:extLst>
                  <a:ext uri="{FF2B5EF4-FFF2-40B4-BE49-F238E27FC236}">
                    <a16:creationId xmlns:a16="http://schemas.microsoft.com/office/drawing/2014/main" id="{A9F8271B-4476-714E-8E98-152371803068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1" name="Group 53">
                <a:extLst>
                  <a:ext uri="{FF2B5EF4-FFF2-40B4-BE49-F238E27FC236}">
                    <a16:creationId xmlns:a16="http://schemas.microsoft.com/office/drawing/2014/main" id="{7EF492BD-D7E0-704B-8C0E-5189D1527FA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2" name="Rectangle 54">
                  <a:extLst>
                    <a:ext uri="{FF2B5EF4-FFF2-40B4-BE49-F238E27FC236}">
                      <a16:creationId xmlns:a16="http://schemas.microsoft.com/office/drawing/2014/main" id="{8B7E213A-DEAA-C84B-BC30-5AE792EDF1F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3" name="Rectangle 55">
                  <a:extLst>
                    <a:ext uri="{FF2B5EF4-FFF2-40B4-BE49-F238E27FC236}">
                      <a16:creationId xmlns:a16="http://schemas.microsoft.com/office/drawing/2014/main" id="{17C80DBB-9112-5049-89E5-371B890E4B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6A72BD02-918D-FF4D-B616-BCA977511ED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6" name="Group 28">
                <a:extLst>
                  <a:ext uri="{FF2B5EF4-FFF2-40B4-BE49-F238E27FC236}">
                    <a16:creationId xmlns:a16="http://schemas.microsoft.com/office/drawing/2014/main" id="{78FC17FE-4337-0A46-B164-422B9651299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4" name="Rectangle 46">
                  <a:extLst>
                    <a:ext uri="{FF2B5EF4-FFF2-40B4-BE49-F238E27FC236}">
                      <a16:creationId xmlns:a16="http://schemas.microsoft.com/office/drawing/2014/main" id="{D1EDD62E-98A6-AD47-855E-541326F4FE9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5" name="Rectangle 47">
                  <a:extLst>
                    <a:ext uri="{FF2B5EF4-FFF2-40B4-BE49-F238E27FC236}">
                      <a16:creationId xmlns:a16="http://schemas.microsoft.com/office/drawing/2014/main" id="{3D0EE791-BC88-4F46-9395-2F8849654B8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7" name="Group 29">
                <a:extLst>
                  <a:ext uri="{FF2B5EF4-FFF2-40B4-BE49-F238E27FC236}">
                    <a16:creationId xmlns:a16="http://schemas.microsoft.com/office/drawing/2014/main" id="{D3969D11-A3A8-C646-873D-F61A2EF6420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2" name="Rectangle 44">
                  <a:extLst>
                    <a:ext uri="{FF2B5EF4-FFF2-40B4-BE49-F238E27FC236}">
                      <a16:creationId xmlns:a16="http://schemas.microsoft.com/office/drawing/2014/main" id="{219227DA-EAD1-7749-81CF-AC8EE310030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3" name="Rectangle 45">
                  <a:extLst>
                    <a:ext uri="{FF2B5EF4-FFF2-40B4-BE49-F238E27FC236}">
                      <a16:creationId xmlns:a16="http://schemas.microsoft.com/office/drawing/2014/main" id="{BE1CE3CF-982A-3349-96F7-E3E3261E751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30">
                <a:extLst>
                  <a:ext uri="{FF2B5EF4-FFF2-40B4-BE49-F238E27FC236}">
                    <a16:creationId xmlns:a16="http://schemas.microsoft.com/office/drawing/2014/main" id="{4CA8589B-8349-6F4A-A435-83B5AC5EDB46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0" name="Rectangle 42">
                  <a:extLst>
                    <a:ext uri="{FF2B5EF4-FFF2-40B4-BE49-F238E27FC236}">
                      <a16:creationId xmlns:a16="http://schemas.microsoft.com/office/drawing/2014/main" id="{21204666-B11D-AD48-A107-4CAFD7E04DD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1" name="Rectangle 43">
                  <a:extLst>
                    <a:ext uri="{FF2B5EF4-FFF2-40B4-BE49-F238E27FC236}">
                      <a16:creationId xmlns:a16="http://schemas.microsoft.com/office/drawing/2014/main" id="{32FA3568-2B90-1D40-A67C-0B5D65F1B2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7458E7D9-BDA0-2B42-BDD1-7F5547CBB76C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8" name="Rectangle 40">
                  <a:extLst>
                    <a:ext uri="{FF2B5EF4-FFF2-40B4-BE49-F238E27FC236}">
                      <a16:creationId xmlns:a16="http://schemas.microsoft.com/office/drawing/2014/main" id="{DEF25E88-E05B-D74E-AA65-D6FB02E81D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9" name="Rectangle 41">
                  <a:extLst>
                    <a:ext uri="{FF2B5EF4-FFF2-40B4-BE49-F238E27FC236}">
                      <a16:creationId xmlns:a16="http://schemas.microsoft.com/office/drawing/2014/main" id="{574E19EA-DD8B-C44A-A72B-74CE52EFD7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0" name="TextBox 32">
                <a:extLst>
                  <a:ext uri="{FF2B5EF4-FFF2-40B4-BE49-F238E27FC236}">
                    <a16:creationId xmlns:a16="http://schemas.microsoft.com/office/drawing/2014/main" id="{2E3318B4-8FCB-F04B-851C-884AE221CCFD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2D1827EC-A46B-364C-A6D7-56E7973AE10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6" name="Rectangle 38">
                  <a:extLst>
                    <a:ext uri="{FF2B5EF4-FFF2-40B4-BE49-F238E27FC236}">
                      <a16:creationId xmlns:a16="http://schemas.microsoft.com/office/drawing/2014/main" id="{48F87138-B05F-5A47-9321-36F86BCFEA4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7" name="Rectangle 39">
                  <a:extLst>
                    <a:ext uri="{FF2B5EF4-FFF2-40B4-BE49-F238E27FC236}">
                      <a16:creationId xmlns:a16="http://schemas.microsoft.com/office/drawing/2014/main" id="{EA0A5DC9-158C-AC48-BB5D-48D667968AA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5C4D84A7-ABC3-1A4A-8A90-63C06160AD0A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4" name="Rectangle 36">
                  <a:extLst>
                    <a:ext uri="{FF2B5EF4-FFF2-40B4-BE49-F238E27FC236}">
                      <a16:creationId xmlns:a16="http://schemas.microsoft.com/office/drawing/2014/main" id="{48803656-4A84-8347-B53A-3A920D99650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5" name="Rectangle 37">
                  <a:extLst>
                    <a:ext uri="{FF2B5EF4-FFF2-40B4-BE49-F238E27FC236}">
                      <a16:creationId xmlns:a16="http://schemas.microsoft.com/office/drawing/2014/main" id="{1EC8F301-0A46-DB4A-BF0E-5EB8F45F81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3" name="TextBox 35">
                <a:extLst>
                  <a:ext uri="{FF2B5EF4-FFF2-40B4-BE49-F238E27FC236}">
                    <a16:creationId xmlns:a16="http://schemas.microsoft.com/office/drawing/2014/main" id="{B1BACBFD-953B-0D43-B947-E9BD749EB13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99AAB504-E2AA-3249-9125-484CA7335AA3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2" name="Group 74">
              <a:extLst>
                <a:ext uri="{FF2B5EF4-FFF2-40B4-BE49-F238E27FC236}">
                  <a16:creationId xmlns:a16="http://schemas.microsoft.com/office/drawing/2014/main" id="{FCD2FB57-23E5-8142-9A6F-33BCCE1450B3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4" name="Rectangle 76">
                <a:extLst>
                  <a:ext uri="{FF2B5EF4-FFF2-40B4-BE49-F238E27FC236}">
                    <a16:creationId xmlns:a16="http://schemas.microsoft.com/office/drawing/2014/main" id="{1240C462-7258-2A4C-A5D5-F088A5027F2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5" name="Rectangle 77">
                <a:extLst>
                  <a:ext uri="{FF2B5EF4-FFF2-40B4-BE49-F238E27FC236}">
                    <a16:creationId xmlns:a16="http://schemas.microsoft.com/office/drawing/2014/main" id="{01DF5FD5-4EF3-7449-925B-9CE2ABEA371A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3" name="TextBox 75">
              <a:extLst>
                <a:ext uri="{FF2B5EF4-FFF2-40B4-BE49-F238E27FC236}">
                  <a16:creationId xmlns:a16="http://schemas.microsoft.com/office/drawing/2014/main" id="{28F35470-10AF-914C-AB16-02779E9D9245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6" name="Curved Connector 78">
            <a:extLst>
              <a:ext uri="{FF2B5EF4-FFF2-40B4-BE49-F238E27FC236}">
                <a16:creationId xmlns:a16="http://schemas.microsoft.com/office/drawing/2014/main" id="{D2C1EB74-F158-5342-B0B1-0BCC0A4FC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79">
            <a:extLst>
              <a:ext uri="{FF2B5EF4-FFF2-40B4-BE49-F238E27FC236}">
                <a16:creationId xmlns:a16="http://schemas.microsoft.com/office/drawing/2014/main" id="{5348A29A-873F-AE40-8F7B-711950C966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0">
            <a:extLst>
              <a:ext uri="{FF2B5EF4-FFF2-40B4-BE49-F238E27FC236}">
                <a16:creationId xmlns:a16="http://schemas.microsoft.com/office/drawing/2014/main" id="{0162EC9F-1D14-E74A-A804-86A07FF69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1">
            <a:extLst>
              <a:ext uri="{FF2B5EF4-FFF2-40B4-BE49-F238E27FC236}">
                <a16:creationId xmlns:a16="http://schemas.microsoft.com/office/drawing/2014/main" id="{D3BEFB69-5AAA-A941-8933-BD4E77317C14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pic>
        <p:nvPicPr>
          <p:cNvPr id="75" name="Picture 4" descr="卡通沙漏计时GIF图片-动态图片基地">
            <a:extLst>
              <a:ext uri="{FF2B5EF4-FFF2-40B4-BE49-F238E27FC236}">
                <a16:creationId xmlns:a16="http://schemas.microsoft.com/office/drawing/2014/main" id="{C4E554E0-2BBC-6C48-ABE2-10322DCEB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91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007E1-B849-024E-B338-087DB25F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 principle, hard to prevent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92B45-8B4B-DB45-9DCD-0B8D6D4B5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Can only </a:t>
            </a:r>
            <a:r>
              <a:rPr lang="en" altLang="zh-CN" dirty="0"/>
              <a:t>alleviate</a:t>
            </a:r>
          </a:p>
          <a:p>
            <a:pPr lvl="1"/>
            <a:r>
              <a:rPr kumimoji="1" lang="en-US" altLang="zh-CN" dirty="0"/>
              <a:t>E.g., speed up compaction &amp; merge process with </a:t>
            </a:r>
            <a:r>
              <a:rPr kumimoji="1" lang="en-US" altLang="zh-CN" b="1" dirty="0">
                <a:solidFill>
                  <a:srgbClr val="C00000"/>
                </a:solidFill>
              </a:rPr>
              <a:t>advanced hardware </a:t>
            </a:r>
          </a:p>
          <a:p>
            <a:pPr lvl="1"/>
            <a:r>
              <a:rPr kumimoji="1" lang="en-US" altLang="zh-CN" b="1" dirty="0"/>
              <a:t>Observation</a:t>
            </a:r>
            <a:r>
              <a:rPr kumimoji="1" lang="en-US" altLang="zh-CN" dirty="0"/>
              <a:t>: SSD is much faster than disk on storage</a:t>
            </a:r>
          </a:p>
          <a:p>
            <a:pPr lvl="2"/>
            <a:r>
              <a:rPr kumimoji="1" lang="en-US" altLang="zh-CN" dirty="0"/>
              <a:t>Using it to store up-layer </a:t>
            </a:r>
            <a:r>
              <a:rPr kumimoji="1" lang="en-US" altLang="zh-CN" dirty="0" err="1"/>
              <a:t>SSTables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737D65-CD94-FB43-B08C-AEF33B6A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129</a:t>
            </a:fld>
            <a:endParaRPr lang="zh-CN" altLang="en-US"/>
          </a:p>
        </p:txBody>
      </p:sp>
      <p:cxnSp>
        <p:nvCxnSpPr>
          <p:cNvPr id="6" name="Straight Connector 18">
            <a:extLst>
              <a:ext uri="{FF2B5EF4-FFF2-40B4-BE49-F238E27FC236}">
                <a16:creationId xmlns:a16="http://schemas.microsoft.com/office/drawing/2014/main" id="{EF100403-17CD-8C46-A30F-BB3055D8847C}"/>
              </a:ext>
            </a:extLst>
          </p:cNvPr>
          <p:cNvCxnSpPr/>
          <p:nvPr/>
        </p:nvCxnSpPr>
        <p:spPr>
          <a:xfrm>
            <a:off x="1136578" y="3712004"/>
            <a:ext cx="71208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22">
            <a:extLst>
              <a:ext uri="{FF2B5EF4-FFF2-40B4-BE49-F238E27FC236}">
                <a16:creationId xmlns:a16="http://schemas.microsoft.com/office/drawing/2014/main" id="{26D8DF63-E58D-4A42-82CE-669A09875F82}"/>
              </a:ext>
            </a:extLst>
          </p:cNvPr>
          <p:cNvSpPr txBox="1"/>
          <p:nvPr/>
        </p:nvSpPr>
        <p:spPr>
          <a:xfrm>
            <a:off x="466424" y="3828540"/>
            <a:ext cx="47000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Disk</a:t>
            </a:r>
          </a:p>
        </p:txBody>
      </p:sp>
      <p:grpSp>
        <p:nvGrpSpPr>
          <p:cNvPr id="11" name="Group 23">
            <a:extLst>
              <a:ext uri="{FF2B5EF4-FFF2-40B4-BE49-F238E27FC236}">
                <a16:creationId xmlns:a16="http://schemas.microsoft.com/office/drawing/2014/main" id="{C5F65C9D-5E7D-3842-B6DD-185B0E29D707}"/>
              </a:ext>
            </a:extLst>
          </p:cNvPr>
          <p:cNvGrpSpPr/>
          <p:nvPr/>
        </p:nvGrpSpPr>
        <p:grpSpPr>
          <a:xfrm>
            <a:off x="1122444" y="3266260"/>
            <a:ext cx="4526074" cy="1902274"/>
            <a:chOff x="719583" y="3592006"/>
            <a:chExt cx="6705294" cy="2818184"/>
          </a:xfrm>
        </p:grpSpPr>
        <p:grpSp>
          <p:nvGrpSpPr>
            <p:cNvPr id="12" name="Group 24">
              <a:extLst>
                <a:ext uri="{FF2B5EF4-FFF2-40B4-BE49-F238E27FC236}">
                  <a16:creationId xmlns:a16="http://schemas.microsoft.com/office/drawing/2014/main" id="{02A98FD1-2265-604D-BB12-50CFB30DBCD4}"/>
                </a:ext>
              </a:extLst>
            </p:cNvPr>
            <p:cNvGrpSpPr/>
            <p:nvPr/>
          </p:nvGrpSpPr>
          <p:grpSpPr>
            <a:xfrm>
              <a:off x="722191" y="3592006"/>
              <a:ext cx="4152656" cy="616296"/>
              <a:chOff x="722191" y="3592006"/>
              <a:chExt cx="4152656" cy="616296"/>
            </a:xfrm>
          </p:grpSpPr>
          <p:grpSp>
            <p:nvGrpSpPr>
              <p:cNvPr id="50" name="Group 62">
                <a:extLst>
                  <a:ext uri="{FF2B5EF4-FFF2-40B4-BE49-F238E27FC236}">
                    <a16:creationId xmlns:a16="http://schemas.microsoft.com/office/drawing/2014/main" id="{9CCAC011-D21F-F047-8093-9B610CAB939D}"/>
                  </a:ext>
                </a:extLst>
              </p:cNvPr>
              <p:cNvGrpSpPr/>
              <p:nvPr/>
            </p:nvGrpSpPr>
            <p:grpSpPr>
              <a:xfrm>
                <a:off x="1688949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9" name="Rectangle 71">
                  <a:extLst>
                    <a:ext uri="{FF2B5EF4-FFF2-40B4-BE49-F238E27FC236}">
                      <a16:creationId xmlns:a16="http://schemas.microsoft.com/office/drawing/2014/main" id="{8F2366C2-AE20-2742-8083-365853AD2AC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60" name="Rectangle 72">
                  <a:extLst>
                    <a:ext uri="{FF2B5EF4-FFF2-40B4-BE49-F238E27FC236}">
                      <a16:creationId xmlns:a16="http://schemas.microsoft.com/office/drawing/2014/main" id="{75702A12-DEA2-3447-9EA9-6BAA42E50CCA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51" name="Group 63">
                <a:extLst>
                  <a:ext uri="{FF2B5EF4-FFF2-40B4-BE49-F238E27FC236}">
                    <a16:creationId xmlns:a16="http://schemas.microsoft.com/office/drawing/2014/main" id="{ADDA3996-87F4-B54F-A5B6-60F61BCD1AE5}"/>
                  </a:ext>
                </a:extLst>
              </p:cNvPr>
              <p:cNvGrpSpPr/>
              <p:nvPr/>
            </p:nvGrpSpPr>
            <p:grpSpPr>
              <a:xfrm>
                <a:off x="2574594" y="3618060"/>
                <a:ext cx="505901" cy="590242"/>
                <a:chOff x="934212" y="4405091"/>
                <a:chExt cx="505901" cy="590242"/>
              </a:xfrm>
            </p:grpSpPr>
            <p:sp>
              <p:nvSpPr>
                <p:cNvPr id="57" name="Rectangle 69">
                  <a:extLst>
                    <a:ext uri="{FF2B5EF4-FFF2-40B4-BE49-F238E27FC236}">
                      <a16:creationId xmlns:a16="http://schemas.microsoft.com/office/drawing/2014/main" id="{553CE9E4-F108-6440-B417-6EE8D6B036D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8" name="Rectangle 70">
                  <a:extLst>
                    <a:ext uri="{FF2B5EF4-FFF2-40B4-BE49-F238E27FC236}">
                      <a16:creationId xmlns:a16="http://schemas.microsoft.com/office/drawing/2014/main" id="{5DFB3708-15EA-854F-82C6-077B3D09DAA5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52" name="TextBox 64">
                <a:extLst>
                  <a:ext uri="{FF2B5EF4-FFF2-40B4-BE49-F238E27FC236}">
                    <a16:creationId xmlns:a16="http://schemas.microsoft.com/office/drawing/2014/main" id="{9D9EA411-8002-194E-BC65-5BA790FCAEB4}"/>
                  </a:ext>
                </a:extLst>
              </p:cNvPr>
              <p:cNvSpPr txBox="1"/>
              <p:nvPr/>
            </p:nvSpPr>
            <p:spPr>
              <a:xfrm>
                <a:off x="722191" y="3742359"/>
                <a:ext cx="874409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0</a:t>
                </a:r>
              </a:p>
            </p:txBody>
          </p:sp>
          <p:sp>
            <p:nvSpPr>
              <p:cNvPr id="53" name="TextBox 65">
                <a:extLst>
                  <a:ext uri="{FF2B5EF4-FFF2-40B4-BE49-F238E27FC236}">
                    <a16:creationId xmlns:a16="http://schemas.microsoft.com/office/drawing/2014/main" id="{CA912DD9-E794-1946-8C24-951CDC31917B}"/>
                  </a:ext>
                </a:extLst>
              </p:cNvPr>
              <p:cNvSpPr txBox="1"/>
              <p:nvPr/>
            </p:nvSpPr>
            <p:spPr>
              <a:xfrm>
                <a:off x="3566366" y="3679427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54" name="Group 66">
                <a:extLst>
                  <a:ext uri="{FF2B5EF4-FFF2-40B4-BE49-F238E27FC236}">
                    <a16:creationId xmlns:a16="http://schemas.microsoft.com/office/drawing/2014/main" id="{45988458-9361-7542-B89C-6FCF2324F7F9}"/>
                  </a:ext>
                </a:extLst>
              </p:cNvPr>
              <p:cNvGrpSpPr/>
              <p:nvPr/>
            </p:nvGrpSpPr>
            <p:grpSpPr>
              <a:xfrm>
                <a:off x="4368946" y="3592006"/>
                <a:ext cx="505901" cy="590242"/>
                <a:chOff x="934212" y="4405091"/>
                <a:chExt cx="505901" cy="590242"/>
              </a:xfrm>
            </p:grpSpPr>
            <p:sp>
              <p:nvSpPr>
                <p:cNvPr id="55" name="Rectangle 67">
                  <a:extLst>
                    <a:ext uri="{FF2B5EF4-FFF2-40B4-BE49-F238E27FC236}">
                      <a16:creationId xmlns:a16="http://schemas.microsoft.com/office/drawing/2014/main" id="{83393CFB-063F-C346-8D37-EC4554CAFC39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56" name="Rectangle 68">
                  <a:extLst>
                    <a:ext uri="{FF2B5EF4-FFF2-40B4-BE49-F238E27FC236}">
                      <a16:creationId xmlns:a16="http://schemas.microsoft.com/office/drawing/2014/main" id="{DD8C846E-208E-544E-9DA8-E5BC3D0361D1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A6A83499-522E-4848-A65E-72CDF67B5355}"/>
                </a:ext>
              </a:extLst>
            </p:cNvPr>
            <p:cNvSpPr txBox="1"/>
            <p:nvPr/>
          </p:nvSpPr>
          <p:spPr>
            <a:xfrm>
              <a:off x="3566365" y="5230985"/>
              <a:ext cx="503938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dirty="0">
                  <a:latin typeface="Candara" panose="020E0502030303020204" pitchFamily="34" charset="0"/>
                </a:rPr>
                <a:t>…</a:t>
              </a:r>
            </a:p>
          </p:txBody>
        </p:sp>
        <p:grpSp>
          <p:nvGrpSpPr>
            <p:cNvPr id="14" name="Group 26">
              <a:extLst>
                <a:ext uri="{FF2B5EF4-FFF2-40B4-BE49-F238E27FC236}">
                  <a16:creationId xmlns:a16="http://schemas.microsoft.com/office/drawing/2014/main" id="{47386510-AA0C-E943-A0AB-B43B78251C91}"/>
                </a:ext>
              </a:extLst>
            </p:cNvPr>
            <p:cNvGrpSpPr/>
            <p:nvPr/>
          </p:nvGrpSpPr>
          <p:grpSpPr>
            <a:xfrm>
              <a:off x="719583" y="4507173"/>
              <a:ext cx="5037257" cy="615932"/>
              <a:chOff x="719583" y="4507173"/>
              <a:chExt cx="5037257" cy="615932"/>
            </a:xfrm>
          </p:grpSpPr>
          <p:grpSp>
            <p:nvGrpSpPr>
              <p:cNvPr id="36" name="Group 48">
                <a:extLst>
                  <a:ext uri="{FF2B5EF4-FFF2-40B4-BE49-F238E27FC236}">
                    <a16:creationId xmlns:a16="http://schemas.microsoft.com/office/drawing/2014/main" id="{647A7C4F-DADE-6545-8DE1-69AC40C10FCE}"/>
                  </a:ext>
                </a:extLst>
              </p:cNvPr>
              <p:cNvGrpSpPr/>
              <p:nvPr/>
            </p:nvGrpSpPr>
            <p:grpSpPr>
              <a:xfrm>
                <a:off x="168894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8" name="Rectangle 60">
                  <a:extLst>
                    <a:ext uri="{FF2B5EF4-FFF2-40B4-BE49-F238E27FC236}">
                      <a16:creationId xmlns:a16="http://schemas.microsoft.com/office/drawing/2014/main" id="{51FDAC6E-95D7-424C-B488-FCBE2155FF03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9" name="Rectangle 61">
                  <a:extLst>
                    <a:ext uri="{FF2B5EF4-FFF2-40B4-BE49-F238E27FC236}">
                      <a16:creationId xmlns:a16="http://schemas.microsoft.com/office/drawing/2014/main" id="{5BA53C20-5998-9C49-9A2A-043ACB5A20FF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7" name="Group 49">
                <a:extLst>
                  <a:ext uri="{FF2B5EF4-FFF2-40B4-BE49-F238E27FC236}">
                    <a16:creationId xmlns:a16="http://schemas.microsoft.com/office/drawing/2014/main" id="{DBF72ACB-0C26-4F4E-8ECC-0BE3615756FA}"/>
                  </a:ext>
                </a:extLst>
              </p:cNvPr>
              <p:cNvGrpSpPr/>
              <p:nvPr/>
            </p:nvGrpSpPr>
            <p:grpSpPr>
              <a:xfrm>
                <a:off x="2587483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6" name="Rectangle 58">
                  <a:extLst>
                    <a:ext uri="{FF2B5EF4-FFF2-40B4-BE49-F238E27FC236}">
                      <a16:creationId xmlns:a16="http://schemas.microsoft.com/office/drawing/2014/main" id="{D0A373FC-F0F7-6E4E-BA4D-08D45A54216C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Rectangle 59">
                  <a:extLst>
                    <a:ext uri="{FF2B5EF4-FFF2-40B4-BE49-F238E27FC236}">
                      <a16:creationId xmlns:a16="http://schemas.microsoft.com/office/drawing/2014/main" id="{01DD438D-ACFB-A64C-B9A5-C44B16697932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38" name="Group 50">
                <a:extLst>
                  <a:ext uri="{FF2B5EF4-FFF2-40B4-BE49-F238E27FC236}">
                    <a16:creationId xmlns:a16="http://schemas.microsoft.com/office/drawing/2014/main" id="{73CCCE6F-07C9-AB48-ABE0-37D1A54F08C3}"/>
                  </a:ext>
                </a:extLst>
              </p:cNvPr>
              <p:cNvGrpSpPr/>
              <p:nvPr/>
            </p:nvGrpSpPr>
            <p:grpSpPr>
              <a:xfrm>
                <a:off x="3486017" y="4532863"/>
                <a:ext cx="505901" cy="590242"/>
                <a:chOff x="934212" y="4405091"/>
                <a:chExt cx="505901" cy="590242"/>
              </a:xfrm>
            </p:grpSpPr>
            <p:sp>
              <p:nvSpPr>
                <p:cNvPr id="44" name="Rectangle 56">
                  <a:extLst>
                    <a:ext uri="{FF2B5EF4-FFF2-40B4-BE49-F238E27FC236}">
                      <a16:creationId xmlns:a16="http://schemas.microsoft.com/office/drawing/2014/main" id="{FC257CDA-013F-714C-A111-09CA73D0AEF1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5" name="Rectangle 57">
                  <a:extLst>
                    <a:ext uri="{FF2B5EF4-FFF2-40B4-BE49-F238E27FC236}">
                      <a16:creationId xmlns:a16="http://schemas.microsoft.com/office/drawing/2014/main" id="{E41AB3E5-12F6-A147-951B-82283593B54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39" name="TextBox 51">
                <a:extLst>
                  <a:ext uri="{FF2B5EF4-FFF2-40B4-BE49-F238E27FC236}">
                    <a16:creationId xmlns:a16="http://schemas.microsoft.com/office/drawing/2014/main" id="{4A7D4B5D-5A74-3944-9AEC-00A1E8451433}"/>
                  </a:ext>
                </a:extLst>
              </p:cNvPr>
              <p:cNvSpPr txBox="1"/>
              <p:nvPr/>
            </p:nvSpPr>
            <p:spPr>
              <a:xfrm>
                <a:off x="4465819" y="4543201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sp>
            <p:nvSpPr>
              <p:cNvPr id="40" name="TextBox 52">
                <a:extLst>
                  <a:ext uri="{FF2B5EF4-FFF2-40B4-BE49-F238E27FC236}">
                    <a16:creationId xmlns:a16="http://schemas.microsoft.com/office/drawing/2014/main" id="{A9F8271B-4476-714E-8E98-152371803068}"/>
                  </a:ext>
                </a:extLst>
              </p:cNvPr>
              <p:cNvSpPr txBox="1"/>
              <p:nvPr/>
            </p:nvSpPr>
            <p:spPr>
              <a:xfrm>
                <a:off x="719583" y="4689392"/>
                <a:ext cx="843536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>
                    <a:latin typeface="Candara" panose="020E0502030303020204" pitchFamily="34" charset="0"/>
                  </a:rPr>
                  <a:t>1</a:t>
                </a:r>
              </a:p>
            </p:txBody>
          </p:sp>
          <p:grpSp>
            <p:nvGrpSpPr>
              <p:cNvPr id="41" name="Group 53">
                <a:extLst>
                  <a:ext uri="{FF2B5EF4-FFF2-40B4-BE49-F238E27FC236}">
                    <a16:creationId xmlns:a16="http://schemas.microsoft.com/office/drawing/2014/main" id="{7EF492BD-D7E0-704B-8C0E-5189D1527FAF}"/>
                  </a:ext>
                </a:extLst>
              </p:cNvPr>
              <p:cNvGrpSpPr/>
              <p:nvPr/>
            </p:nvGrpSpPr>
            <p:grpSpPr>
              <a:xfrm>
                <a:off x="5250939" y="4507173"/>
                <a:ext cx="505901" cy="590242"/>
                <a:chOff x="934212" y="4405091"/>
                <a:chExt cx="505901" cy="590242"/>
              </a:xfrm>
            </p:grpSpPr>
            <p:sp>
              <p:nvSpPr>
                <p:cNvPr id="42" name="Rectangle 54">
                  <a:extLst>
                    <a:ext uri="{FF2B5EF4-FFF2-40B4-BE49-F238E27FC236}">
                      <a16:creationId xmlns:a16="http://schemas.microsoft.com/office/drawing/2014/main" id="{8B7E213A-DEAA-C84B-BC30-5AE792EDF1FA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3" name="Rectangle 55">
                  <a:extLst>
                    <a:ext uri="{FF2B5EF4-FFF2-40B4-BE49-F238E27FC236}">
                      <a16:creationId xmlns:a16="http://schemas.microsoft.com/office/drawing/2014/main" id="{17C80DBB-9112-5049-89E5-371B890E4BDD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</p:grpSp>
        <p:grpSp>
          <p:nvGrpSpPr>
            <p:cNvPr id="15" name="Group 27">
              <a:extLst>
                <a:ext uri="{FF2B5EF4-FFF2-40B4-BE49-F238E27FC236}">
                  <a16:creationId xmlns:a16="http://schemas.microsoft.com/office/drawing/2014/main" id="{6A72BD02-918D-FF4D-B616-BCA977511EDC}"/>
                </a:ext>
              </a:extLst>
            </p:cNvPr>
            <p:cNvGrpSpPr/>
            <p:nvPr/>
          </p:nvGrpSpPr>
          <p:grpSpPr>
            <a:xfrm>
              <a:off x="753449" y="5794258"/>
              <a:ext cx="6671428" cy="615932"/>
              <a:chOff x="719583" y="5794258"/>
              <a:chExt cx="6671428" cy="615932"/>
            </a:xfrm>
          </p:grpSpPr>
          <p:grpSp>
            <p:nvGrpSpPr>
              <p:cNvPr id="16" name="Group 28">
                <a:extLst>
                  <a:ext uri="{FF2B5EF4-FFF2-40B4-BE49-F238E27FC236}">
                    <a16:creationId xmlns:a16="http://schemas.microsoft.com/office/drawing/2014/main" id="{78FC17FE-4337-0A46-B164-422B9651299A}"/>
                  </a:ext>
                </a:extLst>
              </p:cNvPr>
              <p:cNvGrpSpPr/>
              <p:nvPr/>
            </p:nvGrpSpPr>
            <p:grpSpPr>
              <a:xfrm>
                <a:off x="6885110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34" name="Rectangle 46">
                  <a:extLst>
                    <a:ext uri="{FF2B5EF4-FFF2-40B4-BE49-F238E27FC236}">
                      <a16:creationId xmlns:a16="http://schemas.microsoft.com/office/drawing/2014/main" id="{D1EDD62E-98A6-AD47-855E-541326F4FE94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5" name="Rectangle 47">
                  <a:extLst>
                    <a:ext uri="{FF2B5EF4-FFF2-40B4-BE49-F238E27FC236}">
                      <a16:creationId xmlns:a16="http://schemas.microsoft.com/office/drawing/2014/main" id="{3D0EE791-BC88-4F46-9395-2F8849654B86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7" name="Group 29">
                <a:extLst>
                  <a:ext uri="{FF2B5EF4-FFF2-40B4-BE49-F238E27FC236}">
                    <a16:creationId xmlns:a16="http://schemas.microsoft.com/office/drawing/2014/main" id="{D3969D11-A3A8-C646-873D-F61A2EF6420F}"/>
                  </a:ext>
                </a:extLst>
              </p:cNvPr>
              <p:cNvGrpSpPr/>
              <p:nvPr/>
            </p:nvGrpSpPr>
            <p:grpSpPr>
              <a:xfrm>
                <a:off x="1663447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2" name="Rectangle 44">
                  <a:extLst>
                    <a:ext uri="{FF2B5EF4-FFF2-40B4-BE49-F238E27FC236}">
                      <a16:creationId xmlns:a16="http://schemas.microsoft.com/office/drawing/2014/main" id="{219227DA-EAD1-7749-81CF-AC8EE310030D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3" name="Rectangle 45">
                  <a:extLst>
                    <a:ext uri="{FF2B5EF4-FFF2-40B4-BE49-F238E27FC236}">
                      <a16:creationId xmlns:a16="http://schemas.microsoft.com/office/drawing/2014/main" id="{BE1CE3CF-982A-3349-96F7-E3E3261E751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8" name="Group 30">
                <a:extLst>
                  <a:ext uri="{FF2B5EF4-FFF2-40B4-BE49-F238E27FC236}">
                    <a16:creationId xmlns:a16="http://schemas.microsoft.com/office/drawing/2014/main" id="{4CA8589B-8349-6F4A-A435-83B5AC5EDB46}"/>
                  </a:ext>
                </a:extLst>
              </p:cNvPr>
              <p:cNvGrpSpPr/>
              <p:nvPr/>
            </p:nvGrpSpPr>
            <p:grpSpPr>
              <a:xfrm>
                <a:off x="2561981" y="5794258"/>
                <a:ext cx="505901" cy="590242"/>
                <a:chOff x="934212" y="4405091"/>
                <a:chExt cx="505901" cy="590242"/>
              </a:xfrm>
            </p:grpSpPr>
            <p:sp>
              <p:nvSpPr>
                <p:cNvPr id="30" name="Rectangle 42">
                  <a:extLst>
                    <a:ext uri="{FF2B5EF4-FFF2-40B4-BE49-F238E27FC236}">
                      <a16:creationId xmlns:a16="http://schemas.microsoft.com/office/drawing/2014/main" id="{21204666-B11D-AD48-A107-4CAFD7E04DD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1" name="Rectangle 43">
                  <a:extLst>
                    <a:ext uri="{FF2B5EF4-FFF2-40B4-BE49-F238E27FC236}">
                      <a16:creationId xmlns:a16="http://schemas.microsoft.com/office/drawing/2014/main" id="{32FA3568-2B90-1D40-A67C-0B5D65F1B250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19" name="Group 31">
                <a:extLst>
                  <a:ext uri="{FF2B5EF4-FFF2-40B4-BE49-F238E27FC236}">
                    <a16:creationId xmlns:a16="http://schemas.microsoft.com/office/drawing/2014/main" id="{7458E7D9-BDA0-2B42-BDD1-7F5547CBB76C}"/>
                  </a:ext>
                </a:extLst>
              </p:cNvPr>
              <p:cNvGrpSpPr/>
              <p:nvPr/>
            </p:nvGrpSpPr>
            <p:grpSpPr>
              <a:xfrm>
                <a:off x="3460515" y="5819948"/>
                <a:ext cx="505901" cy="590242"/>
                <a:chOff x="934212" y="4405091"/>
                <a:chExt cx="505901" cy="590242"/>
              </a:xfrm>
            </p:grpSpPr>
            <p:sp>
              <p:nvSpPr>
                <p:cNvPr id="28" name="Rectangle 40">
                  <a:extLst>
                    <a:ext uri="{FF2B5EF4-FFF2-40B4-BE49-F238E27FC236}">
                      <a16:creationId xmlns:a16="http://schemas.microsoft.com/office/drawing/2014/main" id="{DEF25E88-E05B-D74E-AA65-D6FB02E81DB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9" name="Rectangle 41">
                  <a:extLst>
                    <a:ext uri="{FF2B5EF4-FFF2-40B4-BE49-F238E27FC236}">
                      <a16:creationId xmlns:a16="http://schemas.microsoft.com/office/drawing/2014/main" id="{574E19EA-DD8B-C44A-A72B-74CE52EFD71C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0" name="TextBox 32">
                <a:extLst>
                  <a:ext uri="{FF2B5EF4-FFF2-40B4-BE49-F238E27FC236}">
                    <a16:creationId xmlns:a16="http://schemas.microsoft.com/office/drawing/2014/main" id="{2E3318B4-8FCB-F04B-851C-884AE221CCFD}"/>
                  </a:ext>
                </a:extLst>
              </p:cNvPr>
              <p:cNvSpPr txBox="1"/>
              <p:nvPr/>
            </p:nvSpPr>
            <p:spPr>
              <a:xfrm>
                <a:off x="6150864" y="5882126"/>
                <a:ext cx="503938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>
                    <a:latin typeface="Candara" panose="020E0502030303020204" pitchFamily="34" charset="0"/>
                  </a:rPr>
                  <a:t>…</a:t>
                </a:r>
              </a:p>
            </p:txBody>
          </p:sp>
          <p:grpSp>
            <p:nvGrpSpPr>
              <p:cNvPr id="21" name="Group 33">
                <a:extLst>
                  <a:ext uri="{FF2B5EF4-FFF2-40B4-BE49-F238E27FC236}">
                    <a16:creationId xmlns:a16="http://schemas.microsoft.com/office/drawing/2014/main" id="{2D1827EC-A46B-364C-A6D7-56E7973AE101}"/>
                  </a:ext>
                </a:extLst>
              </p:cNvPr>
              <p:cNvGrpSpPr/>
              <p:nvPr/>
            </p:nvGrpSpPr>
            <p:grpSpPr>
              <a:xfrm>
                <a:off x="5254081" y="5817253"/>
                <a:ext cx="505901" cy="590242"/>
                <a:chOff x="934212" y="4405091"/>
                <a:chExt cx="505901" cy="590242"/>
              </a:xfrm>
            </p:grpSpPr>
            <p:sp>
              <p:nvSpPr>
                <p:cNvPr id="26" name="Rectangle 38">
                  <a:extLst>
                    <a:ext uri="{FF2B5EF4-FFF2-40B4-BE49-F238E27FC236}">
                      <a16:creationId xmlns:a16="http://schemas.microsoft.com/office/drawing/2014/main" id="{48F87138-B05F-5A47-9321-36F86BCFEA4B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7" name="Rectangle 39">
                  <a:extLst>
                    <a:ext uri="{FF2B5EF4-FFF2-40B4-BE49-F238E27FC236}">
                      <a16:creationId xmlns:a16="http://schemas.microsoft.com/office/drawing/2014/main" id="{EA0A5DC9-158C-AC48-BB5D-48D667968AAE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grpSp>
            <p:nvGrpSpPr>
              <p:cNvPr id="22" name="Group 34">
                <a:extLst>
                  <a:ext uri="{FF2B5EF4-FFF2-40B4-BE49-F238E27FC236}">
                    <a16:creationId xmlns:a16="http://schemas.microsoft.com/office/drawing/2014/main" id="{5C4D84A7-ABC3-1A4A-8A90-63C06160AD0A}"/>
                  </a:ext>
                </a:extLst>
              </p:cNvPr>
              <p:cNvGrpSpPr/>
              <p:nvPr/>
            </p:nvGrpSpPr>
            <p:grpSpPr>
              <a:xfrm>
                <a:off x="4357298" y="5813616"/>
                <a:ext cx="505901" cy="590242"/>
                <a:chOff x="934212" y="4405091"/>
                <a:chExt cx="505901" cy="590242"/>
              </a:xfrm>
            </p:grpSpPr>
            <p:sp>
              <p:nvSpPr>
                <p:cNvPr id="24" name="Rectangle 36">
                  <a:extLst>
                    <a:ext uri="{FF2B5EF4-FFF2-40B4-BE49-F238E27FC236}">
                      <a16:creationId xmlns:a16="http://schemas.microsoft.com/office/drawing/2014/main" id="{48803656-4A84-8347-B53A-3A920D996500}"/>
                    </a:ext>
                  </a:extLst>
                </p:cNvPr>
                <p:cNvSpPr/>
                <p:nvPr/>
              </p:nvSpPr>
              <p:spPr>
                <a:xfrm>
                  <a:off x="934212" y="4405091"/>
                  <a:ext cx="505901" cy="43784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5" name="Rectangle 37">
                  <a:extLst>
                    <a:ext uri="{FF2B5EF4-FFF2-40B4-BE49-F238E27FC236}">
                      <a16:creationId xmlns:a16="http://schemas.microsoft.com/office/drawing/2014/main" id="{1EC8F301-0A46-DB4A-BF0E-5EB8F45F8128}"/>
                    </a:ext>
                  </a:extLst>
                </p:cNvPr>
                <p:cNvSpPr/>
                <p:nvPr/>
              </p:nvSpPr>
              <p:spPr>
                <a:xfrm>
                  <a:off x="934212" y="4842933"/>
                  <a:ext cx="505901" cy="152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15">
                    <a:solidFill>
                      <a:sysClr val="windowText" lastClr="000000"/>
                    </a:solidFill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23" name="TextBox 35">
                <a:extLst>
                  <a:ext uri="{FF2B5EF4-FFF2-40B4-BE49-F238E27FC236}">
                    <a16:creationId xmlns:a16="http://schemas.microsoft.com/office/drawing/2014/main" id="{B1BACBFD-953B-0D43-B947-E9BD749EB135}"/>
                  </a:ext>
                </a:extLst>
              </p:cNvPr>
              <p:cNvSpPr txBox="1"/>
              <p:nvPr/>
            </p:nvSpPr>
            <p:spPr>
              <a:xfrm>
                <a:off x="719583" y="5882126"/>
                <a:ext cx="864910" cy="41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15" dirty="0" err="1">
                    <a:latin typeface="Candara" panose="020E0502030303020204" pitchFamily="34" charset="0"/>
                  </a:rPr>
                  <a:t>Level</a:t>
                </a:r>
                <a:r>
                  <a:rPr lang="en-US" sz="1215" baseline="-25000" dirty="0" err="1">
                    <a:latin typeface="Candara" panose="020E0502030303020204" pitchFamily="34" charset="0"/>
                  </a:rPr>
                  <a:t>k</a:t>
                </a:r>
                <a:endParaRPr lang="en-US" sz="1215" baseline="-25000" dirty="0"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61" name="Group 73">
            <a:extLst>
              <a:ext uri="{FF2B5EF4-FFF2-40B4-BE49-F238E27FC236}">
                <a16:creationId xmlns:a16="http://schemas.microsoft.com/office/drawing/2014/main" id="{99AAB504-E2AA-3249-9125-484CA7335AA3}"/>
              </a:ext>
            </a:extLst>
          </p:cNvPr>
          <p:cNvGrpSpPr/>
          <p:nvPr/>
        </p:nvGrpSpPr>
        <p:grpSpPr>
          <a:xfrm>
            <a:off x="6121259" y="3821062"/>
            <a:ext cx="970806" cy="1419438"/>
            <a:chOff x="8058493" y="3604842"/>
            <a:chExt cx="1438231" cy="2102871"/>
          </a:xfrm>
        </p:grpSpPr>
        <p:grpSp>
          <p:nvGrpSpPr>
            <p:cNvPr id="62" name="Group 74">
              <a:extLst>
                <a:ext uri="{FF2B5EF4-FFF2-40B4-BE49-F238E27FC236}">
                  <a16:creationId xmlns:a16="http://schemas.microsoft.com/office/drawing/2014/main" id="{FCD2FB57-23E5-8142-9A6F-33BCCE1450B3}"/>
                </a:ext>
              </a:extLst>
            </p:cNvPr>
            <p:cNvGrpSpPr/>
            <p:nvPr/>
          </p:nvGrpSpPr>
          <p:grpSpPr>
            <a:xfrm>
              <a:off x="8058493" y="4029708"/>
              <a:ext cx="1438231" cy="1678005"/>
              <a:chOff x="934212" y="4405091"/>
              <a:chExt cx="505901" cy="590242"/>
            </a:xfrm>
          </p:grpSpPr>
          <p:sp>
            <p:nvSpPr>
              <p:cNvPr id="64" name="Rectangle 76">
                <a:extLst>
                  <a:ext uri="{FF2B5EF4-FFF2-40B4-BE49-F238E27FC236}">
                    <a16:creationId xmlns:a16="http://schemas.microsoft.com/office/drawing/2014/main" id="{1240C462-7258-2A4C-A5D5-F088A5027F21}"/>
                  </a:ext>
                </a:extLst>
              </p:cNvPr>
              <p:cNvSpPr/>
              <p:nvPr/>
            </p:nvSpPr>
            <p:spPr>
              <a:xfrm>
                <a:off x="934212" y="4405091"/>
                <a:ext cx="505901" cy="43784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KV pairs</a:t>
                </a:r>
              </a:p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(sorted)</a:t>
                </a:r>
              </a:p>
            </p:txBody>
          </p:sp>
          <p:sp>
            <p:nvSpPr>
              <p:cNvPr id="65" name="Rectangle 77">
                <a:extLst>
                  <a:ext uri="{FF2B5EF4-FFF2-40B4-BE49-F238E27FC236}">
                    <a16:creationId xmlns:a16="http://schemas.microsoft.com/office/drawing/2014/main" id="{01DF5FD5-4EF3-7449-925B-9CE2ABEA371A}"/>
                  </a:ext>
                </a:extLst>
              </p:cNvPr>
              <p:cNvSpPr/>
              <p:nvPr/>
            </p:nvSpPr>
            <p:spPr>
              <a:xfrm>
                <a:off x="934212" y="4842933"/>
                <a:ext cx="505901" cy="152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15" dirty="0">
                    <a:solidFill>
                      <a:sysClr val="windowText" lastClr="000000"/>
                    </a:solidFill>
                    <a:latin typeface="Candara" panose="020E0502030303020204" pitchFamily="34" charset="0"/>
                  </a:rPr>
                  <a:t>Metadata</a:t>
                </a:r>
              </a:p>
            </p:txBody>
          </p:sp>
        </p:grpSp>
        <p:sp>
          <p:nvSpPr>
            <p:cNvPr id="63" name="TextBox 75">
              <a:extLst>
                <a:ext uri="{FF2B5EF4-FFF2-40B4-BE49-F238E27FC236}">
                  <a16:creationId xmlns:a16="http://schemas.microsoft.com/office/drawing/2014/main" id="{28F35470-10AF-914C-AB16-02779E9D9245}"/>
                </a:ext>
              </a:extLst>
            </p:cNvPr>
            <p:cNvSpPr txBox="1"/>
            <p:nvPr/>
          </p:nvSpPr>
          <p:spPr>
            <a:xfrm>
              <a:off x="8332806" y="3604842"/>
              <a:ext cx="1048246" cy="4137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5" b="1" dirty="0">
                  <a:latin typeface="Candara" panose="020E0502030303020204" pitchFamily="34" charset="0"/>
                </a:rPr>
                <a:t>SSTable</a:t>
              </a:r>
            </a:p>
          </p:txBody>
        </p:sp>
      </p:grpSp>
      <p:cxnSp>
        <p:nvCxnSpPr>
          <p:cNvPr id="66" name="Curved Connector 78">
            <a:extLst>
              <a:ext uri="{FF2B5EF4-FFF2-40B4-BE49-F238E27FC236}">
                <a16:creationId xmlns:a16="http://schemas.microsoft.com/office/drawing/2014/main" id="{D2C1EB74-F158-5342-B0B1-0BCC0A4FC9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46808" y="3455526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79">
            <a:extLst>
              <a:ext uri="{FF2B5EF4-FFF2-40B4-BE49-F238E27FC236}">
                <a16:creationId xmlns:a16="http://schemas.microsoft.com/office/drawing/2014/main" id="{5348A29A-873F-AE40-8F7B-711950C9667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4977" y="407552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80">
            <a:extLst>
              <a:ext uri="{FF2B5EF4-FFF2-40B4-BE49-F238E27FC236}">
                <a16:creationId xmlns:a16="http://schemas.microsoft.com/office/drawing/2014/main" id="{0162EC9F-1D14-E74A-A804-86A07FF69FF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55068" y="4398915"/>
            <a:ext cx="354330" cy="340456"/>
          </a:xfrm>
          <a:prstGeom prst="curvedConnector3">
            <a:avLst>
              <a:gd name="adj1" fmla="val -274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81">
            <a:extLst>
              <a:ext uri="{FF2B5EF4-FFF2-40B4-BE49-F238E27FC236}">
                <a16:creationId xmlns:a16="http://schemas.microsoft.com/office/drawing/2014/main" id="{D3BEFB69-5AAA-A941-8933-BD4E77317C14}"/>
              </a:ext>
            </a:extLst>
          </p:cNvPr>
          <p:cNvSpPr txBox="1"/>
          <p:nvPr/>
        </p:nvSpPr>
        <p:spPr>
          <a:xfrm>
            <a:off x="4320699" y="3289383"/>
            <a:ext cx="986167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Compaction</a:t>
            </a:r>
          </a:p>
        </p:txBody>
      </p:sp>
      <p:pic>
        <p:nvPicPr>
          <p:cNvPr id="75" name="Picture 4" descr="卡通沙漏计时GIF图片-动态图片基地">
            <a:extLst>
              <a:ext uri="{FF2B5EF4-FFF2-40B4-BE49-F238E27FC236}">
                <a16:creationId xmlns:a16="http://schemas.microsoft.com/office/drawing/2014/main" id="{C4E554E0-2BBC-6C48-ABE2-10322DCEB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2" t="21610" r="31203" b="23357"/>
          <a:stretch/>
        </p:blipFill>
        <p:spPr bwMode="auto">
          <a:xfrm>
            <a:off x="4902370" y="3595343"/>
            <a:ext cx="623650" cy="62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22">
            <a:extLst>
              <a:ext uri="{FF2B5EF4-FFF2-40B4-BE49-F238E27FC236}">
                <a16:creationId xmlns:a16="http://schemas.microsoft.com/office/drawing/2014/main" id="{DA4721D7-F6E1-2A4B-BCE4-159BF98647DD}"/>
              </a:ext>
            </a:extLst>
          </p:cNvPr>
          <p:cNvSpPr txBox="1"/>
          <p:nvPr/>
        </p:nvSpPr>
        <p:spPr>
          <a:xfrm>
            <a:off x="457200" y="3228094"/>
            <a:ext cx="449162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15" b="1" dirty="0">
                <a:latin typeface="Candara" panose="020E0502030303020204" pitchFamily="34" charset="0"/>
              </a:rPr>
              <a:t>SSD</a:t>
            </a:r>
          </a:p>
        </p:txBody>
      </p:sp>
    </p:spTree>
    <p:extLst>
      <p:ext uri="{BB962C8B-B14F-4D97-AF65-F5344CB8AC3E}">
        <p14:creationId xmlns:p14="http://schemas.microsoft.com/office/powerpoint/2010/main" val="130670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69EE5-FA5F-9440-B59E-91296B720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Writing a File in GFS: Two-phases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0B24D0-FAD1-814E-A129-0617FBB8D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Phase 1: send data</a:t>
            </a:r>
          </a:p>
          <a:p>
            <a:r>
              <a:rPr kumimoji="1" lang="en-US" altLang="zh-CN" b="0" dirty="0"/>
              <a:t>Deliver data but </a:t>
            </a:r>
            <a:r>
              <a:rPr kumimoji="1" lang="en-US" altLang="zh-CN" dirty="0">
                <a:solidFill>
                  <a:srgbClr val="BE384B"/>
                </a:solidFill>
              </a:rPr>
              <a:t>don’t write </a:t>
            </a:r>
            <a:r>
              <a:rPr kumimoji="1" lang="en-US" altLang="zh-CN" b="0" dirty="0"/>
              <a:t>to the file</a:t>
            </a:r>
          </a:p>
          <a:p>
            <a:pPr lvl="1"/>
            <a:r>
              <a:rPr kumimoji="1" lang="en-US" altLang="zh-CN" dirty="0"/>
              <a:t>A client is given a list of replicas</a:t>
            </a:r>
          </a:p>
          <a:p>
            <a:pPr lvl="2"/>
            <a:r>
              <a:rPr kumimoji="1" lang="en-US" altLang="zh-CN" dirty="0"/>
              <a:t>Identifying the primary and secondaries</a:t>
            </a:r>
          </a:p>
          <a:p>
            <a:pPr lvl="1"/>
            <a:r>
              <a:rPr kumimoji="1" lang="en-US" altLang="zh-CN" dirty="0"/>
              <a:t>Client writes to the closest replica</a:t>
            </a:r>
          </a:p>
          <a:p>
            <a:pPr lvl="2"/>
            <a:r>
              <a:rPr kumimoji="1" lang="en-US" altLang="zh-CN" dirty="0"/>
              <a:t>Pipeline forwarding</a:t>
            </a:r>
          </a:p>
          <a:p>
            <a:pPr lvl="1"/>
            <a:r>
              <a:rPr kumimoji="1" lang="en-US" altLang="zh-CN" dirty="0" err="1"/>
              <a:t>Chunkservers</a:t>
            </a:r>
            <a:r>
              <a:rPr kumimoji="1" lang="en-US" altLang="zh-CN" dirty="0"/>
              <a:t> store this data in a 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(in</a:t>
            </a:r>
            <a:r>
              <a:rPr kumimoji="1" lang="zh-CN" altLang="en-US" dirty="0"/>
              <a:t> </a:t>
            </a:r>
            <a:r>
              <a:rPr kumimoji="1" lang="en-US" altLang="zh-CN" dirty="0"/>
              <a:t>memory)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DD6E24-9ADE-0D4D-AA97-DE8BC1B5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73D15477-F79E-3A4C-8E88-CAFDCC41F482}"/>
              </a:ext>
            </a:extLst>
          </p:cNvPr>
          <p:cNvSpPr/>
          <p:nvPr/>
        </p:nvSpPr>
        <p:spPr>
          <a:xfrm>
            <a:off x="448576" y="4294512"/>
            <a:ext cx="1080000" cy="648000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b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App</a:t>
            </a:r>
            <a:endParaRPr lang="zh-CN" altLang="en-US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20FE88A5-7E3E-4F4C-A600-B3E575BAA264}"/>
              </a:ext>
            </a:extLst>
          </p:cNvPr>
          <p:cNvSpPr/>
          <p:nvPr/>
        </p:nvSpPr>
        <p:spPr>
          <a:xfrm>
            <a:off x="2124976" y="4294512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8229C50-A76A-CB42-AC8E-9F67808CB76D}"/>
              </a:ext>
            </a:extLst>
          </p:cNvPr>
          <p:cNvSpPr/>
          <p:nvPr/>
        </p:nvSpPr>
        <p:spPr>
          <a:xfrm>
            <a:off x="4334776" y="4294512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2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4FAB0C9E-A1BC-7949-974F-62C83DA5CD82}"/>
              </a:ext>
            </a:extLst>
          </p:cNvPr>
          <p:cNvSpPr/>
          <p:nvPr/>
        </p:nvSpPr>
        <p:spPr>
          <a:xfrm>
            <a:off x="6544576" y="4294512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3</a:t>
            </a:r>
            <a:endParaRPr lang="zh-CN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EA022B23-395F-224E-B353-81FC121626E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996976" y="4618512"/>
            <a:ext cx="337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156DCCDC-5AE7-204D-8D31-0E23F6BC493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206776" y="4618512"/>
            <a:ext cx="3378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A1C62CB5-0ED9-F043-ADD7-35C4D4679533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528576" y="4618512"/>
            <a:ext cx="596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1311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675C8-6C83-C042-932A-6003EE3A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2445F0-4366-2541-9405-C45C383AC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Good when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Massive dataset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Rapid updates/insertions </a:t>
            </a:r>
          </a:p>
          <a:p>
            <a:pPr lvl="1"/>
            <a:r>
              <a:rPr lang="en-US" altLang="zh-CN" dirty="0">
                <a:solidFill>
                  <a:schemeClr val="accent6"/>
                </a:solidFill>
              </a:rPr>
              <a:t>Fast lookups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Compared with B-Tree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Pros</a:t>
            </a:r>
            <a:r>
              <a:rPr lang="en-US" altLang="zh-CN" dirty="0">
                <a:solidFill>
                  <a:schemeClr val="accent6"/>
                </a:solidFill>
              </a:rPr>
              <a:t>: good write performance due to sequential writes</a:t>
            </a:r>
          </a:p>
          <a:p>
            <a:pPr lvl="1"/>
            <a:r>
              <a:rPr lang="en-US" altLang="zh-CN" b="1" dirty="0">
                <a:solidFill>
                  <a:schemeClr val="accent6"/>
                </a:solidFill>
              </a:rPr>
              <a:t>Cons</a:t>
            </a:r>
            <a:r>
              <a:rPr lang="en-US" altLang="zh-CN" dirty="0">
                <a:solidFill>
                  <a:schemeClr val="accent6"/>
                </a:solidFill>
              </a:rPr>
              <a:t>: additional compaction process, possible slow range queries, </a:t>
            </a:r>
          </a:p>
          <a:p>
            <a:pPr marL="74250" lvl="1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write stall </a:t>
            </a:r>
            <a:r>
              <a:rPr lang="en-US" altLang="zh-CN" dirty="0">
                <a:solidFill>
                  <a:srgbClr val="000000">
                    <a:lumMod val="75000"/>
                    <a:lumOff val="25000"/>
                  </a:srgbClr>
                </a:solidFill>
              </a:rPr>
              <a:t>caused by the compaction, </a:t>
            </a:r>
            <a:r>
              <a:rPr lang="en-US" altLang="zh-CN" b="1" dirty="0">
                <a:solidFill>
                  <a:srgbClr val="BD374B"/>
                </a:solidFill>
              </a:rPr>
              <a:t>slow lookup for non-existent key  </a:t>
            </a:r>
          </a:p>
          <a:p>
            <a:pPr marL="74250" lvl="1" indent="0">
              <a:buNone/>
            </a:pPr>
            <a:endParaRPr lang="en-US" altLang="zh-CN" dirty="0"/>
          </a:p>
          <a:p>
            <a:pPr marL="74250" lvl="1" indent="0">
              <a:buNone/>
            </a:pP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DC501D-AF08-6841-9F7C-41B07A4F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8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66B5D-CD17-2B48-B0CA-E21D47C44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BD374B"/>
                </a:solidFill>
              </a:rPr>
              <a:t>Slow lookup for non-existent key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89FBD-A86B-8240-BD18-3EDB82B7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131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6FC7B4-ADD7-634E-B3F8-0F1B07ABA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808312"/>
          </a:xfrm>
        </p:spPr>
        <p:txBody>
          <a:bodyPr/>
          <a:lstStyle/>
          <a:p>
            <a:r>
              <a:rPr kumimoji="1" lang="en-US" altLang="zh-CN" dirty="0"/>
              <a:t>Recall: how LSM Tree lookup keys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Checks the </a:t>
            </a:r>
            <a:r>
              <a:rPr kumimoji="1" lang="en-US" altLang="zh-CN" b="0" dirty="0" err="1"/>
              <a:t>MemTable</a:t>
            </a:r>
            <a:r>
              <a:rPr kumimoji="1" lang="en-US" altLang="zh-CN" b="0" dirty="0"/>
              <a:t> </a:t>
            </a:r>
          </a:p>
          <a:p>
            <a:pPr marL="342900" indent="-342900">
              <a:buAutoNum type="arabicPeriod"/>
            </a:pPr>
            <a:r>
              <a:rPr kumimoji="1" lang="en-US" altLang="zh-CN" b="0" dirty="0"/>
              <a:t>If misses, checks the latest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If still misses, checks the next older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marL="342900" indent="-342900">
              <a:buAutoNum type="arabicPeriod"/>
            </a:pPr>
            <a:r>
              <a:rPr kumimoji="1" lang="en-US" altLang="zh-CN" b="0" dirty="0"/>
              <a:t>… 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1896E45-F47B-C447-B501-5319C1CF894B}"/>
              </a:ext>
            </a:extLst>
          </p:cNvPr>
          <p:cNvGrpSpPr/>
          <p:nvPr/>
        </p:nvGrpSpPr>
        <p:grpSpPr>
          <a:xfrm>
            <a:off x="1619672" y="4503644"/>
            <a:ext cx="552413" cy="508666"/>
            <a:chOff x="2195736" y="3023566"/>
            <a:chExt cx="552413" cy="50866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50241C6-5B8B-3940-B4D4-6EE78BD52131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6805FEC-6E17-ED4C-B946-E80283223A9F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CC9946C-10D3-234E-B9CA-3EF081A8EC70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14625060-7B53-F74E-8C79-13713AE265B4}"/>
                </a:ext>
              </a:extLst>
            </p:cNvPr>
            <p:cNvCxnSpPr>
              <a:stCxn id="8" idx="0"/>
              <a:endCxn id="7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59FA74BE-CE32-AB46-B292-A4B72D0E0A8F}"/>
                </a:ext>
              </a:extLst>
            </p:cNvPr>
            <p:cNvCxnSpPr>
              <a:cxnSpLocks/>
              <a:stCxn id="8" idx="6"/>
              <a:endCxn id="9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8484FD8C-2EFF-AD42-B275-E1B9B45569C8}"/>
                </a:ext>
              </a:extLst>
            </p:cNvPr>
            <p:cNvCxnSpPr>
              <a:cxnSpLocks/>
              <a:stCxn id="7" idx="5"/>
              <a:endCxn id="9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06803F52-283B-1546-8FE9-20706CDC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5B3DD7B-9E06-B048-81A6-70BB1B32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847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58A5D9-17C8-DB45-9F59-B52B8DAF5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608480"/>
            <a:ext cx="405904" cy="40590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EA3F28B-3EF9-014D-AEFD-8049629A8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36" y="4606406"/>
            <a:ext cx="405904" cy="40590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276D28AB-FC3F-2147-B059-AF77D639CD4D}"/>
              </a:ext>
            </a:extLst>
          </p:cNvPr>
          <p:cNvSpPr/>
          <p:nvPr/>
        </p:nvSpPr>
        <p:spPr>
          <a:xfrm>
            <a:off x="5164578" y="4365979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dirty="0"/>
              <a:t>…</a:t>
            </a:r>
            <a:endParaRPr lang="zh-CN" altLang="en-US" sz="36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52EE4B-CB25-1648-95B7-393E0129C561}"/>
              </a:ext>
            </a:extLst>
          </p:cNvPr>
          <p:cNvSpPr/>
          <p:nvPr/>
        </p:nvSpPr>
        <p:spPr>
          <a:xfrm>
            <a:off x="1247137" y="5084044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B0238DC-2CF8-734B-97AC-50EAD34C0C70}"/>
              </a:ext>
            </a:extLst>
          </p:cNvPr>
          <p:cNvSpPr/>
          <p:nvPr/>
        </p:nvSpPr>
        <p:spPr>
          <a:xfrm>
            <a:off x="3482196" y="5084044"/>
            <a:ext cx="115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SSTables</a:t>
            </a:r>
            <a:endParaRPr lang="zh-CN" altLang="en-US" dirty="0"/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F1134D9D-10C2-0B45-9C0F-C0FDBAA692E5}"/>
              </a:ext>
            </a:extLst>
          </p:cNvPr>
          <p:cNvSpPr/>
          <p:nvPr/>
        </p:nvSpPr>
        <p:spPr>
          <a:xfrm>
            <a:off x="2062976" y="4247733"/>
            <a:ext cx="68022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12FFBBBD-6BF0-6640-9ABA-47F5086B0AD4}"/>
              </a:ext>
            </a:extLst>
          </p:cNvPr>
          <p:cNvSpPr/>
          <p:nvPr/>
        </p:nvSpPr>
        <p:spPr>
          <a:xfrm>
            <a:off x="2887191" y="4267061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06CCE3EE-40D9-8645-A2C8-080A9810FF47}"/>
              </a:ext>
            </a:extLst>
          </p:cNvPr>
          <p:cNvSpPr/>
          <p:nvPr/>
        </p:nvSpPr>
        <p:spPr>
          <a:xfrm>
            <a:off x="3519010" y="425160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2CF4A83B-CA0C-B54D-98FF-FD8328F79EFF}"/>
              </a:ext>
            </a:extLst>
          </p:cNvPr>
          <p:cNvSpPr/>
          <p:nvPr/>
        </p:nvSpPr>
        <p:spPr>
          <a:xfrm>
            <a:off x="4189653" y="4242493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B4EF334F-F3BB-E647-81D9-DB4CE58DE8BC}"/>
              </a:ext>
            </a:extLst>
          </p:cNvPr>
          <p:cNvSpPr/>
          <p:nvPr/>
        </p:nvSpPr>
        <p:spPr>
          <a:xfrm>
            <a:off x="1230524" y="4237428"/>
            <a:ext cx="405904" cy="234269"/>
          </a:xfrm>
          <a:custGeom>
            <a:avLst/>
            <a:gdLst>
              <a:gd name="connsiteX0" fmla="*/ 0 w 680224"/>
              <a:gd name="connsiteY0" fmla="*/ 211966 h 234269"/>
              <a:gd name="connsiteX1" fmla="*/ 334536 w 680224"/>
              <a:gd name="connsiteY1" fmla="*/ 93 h 234269"/>
              <a:gd name="connsiteX2" fmla="*/ 680224 w 680224"/>
              <a:gd name="connsiteY2" fmla="*/ 234269 h 2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0224" h="234269">
                <a:moveTo>
                  <a:pt x="0" y="211966"/>
                </a:moveTo>
                <a:cubicBezTo>
                  <a:pt x="110582" y="104171"/>
                  <a:pt x="221165" y="-3624"/>
                  <a:pt x="334536" y="93"/>
                </a:cubicBezTo>
                <a:cubicBezTo>
                  <a:pt x="447907" y="3810"/>
                  <a:pt x="564065" y="119039"/>
                  <a:pt x="680224" y="23426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A39E33F-4B8E-DA4D-B819-7CD293DC101D}"/>
              </a:ext>
            </a:extLst>
          </p:cNvPr>
          <p:cNvGrpSpPr/>
          <p:nvPr/>
        </p:nvGrpSpPr>
        <p:grpSpPr>
          <a:xfrm>
            <a:off x="1220817" y="3813192"/>
            <a:ext cx="360000" cy="369332"/>
            <a:chOff x="683568" y="2848168"/>
            <a:chExt cx="360000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C1E7A916-BFD2-2647-B033-8F97AE1C19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C639F62-D55E-304A-8BE6-7C0B7283DFE7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1FBDE9E-C1A2-CF4C-8BE7-68FE3BB21A58}"/>
              </a:ext>
            </a:extLst>
          </p:cNvPr>
          <p:cNvGrpSpPr/>
          <p:nvPr/>
        </p:nvGrpSpPr>
        <p:grpSpPr>
          <a:xfrm>
            <a:off x="2187981" y="3813192"/>
            <a:ext cx="360000" cy="369332"/>
            <a:chOff x="683568" y="2848168"/>
            <a:chExt cx="360000" cy="36933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FFE503CA-8F40-6145-9F6C-F338E8AC9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6E852B-9704-8C42-A7D9-E74789ED1E78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2</a:t>
              </a:r>
              <a:endParaRPr lang="zh-CN" altLang="en-US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9E5BC1E-88CC-464F-9598-2D3942655E52}"/>
              </a:ext>
            </a:extLst>
          </p:cNvPr>
          <p:cNvGrpSpPr/>
          <p:nvPr/>
        </p:nvGrpSpPr>
        <p:grpSpPr>
          <a:xfrm>
            <a:off x="2910143" y="3813192"/>
            <a:ext cx="360000" cy="369332"/>
            <a:chOff x="683568" y="2848168"/>
            <a:chExt cx="360000" cy="369332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333FAE5-1511-CA46-B4AD-8111E34CE8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8B6F283-E9CC-144A-BEF1-27DE88D72179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3</a:t>
              </a:r>
              <a:endParaRPr lang="zh-CN" altLang="en-US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7B664BF-4190-5147-B134-6EB253C95841}"/>
              </a:ext>
            </a:extLst>
          </p:cNvPr>
          <p:cNvGrpSpPr/>
          <p:nvPr/>
        </p:nvGrpSpPr>
        <p:grpSpPr>
          <a:xfrm>
            <a:off x="3555333" y="3813192"/>
            <a:ext cx="360000" cy="369332"/>
            <a:chOff x="683568" y="2848168"/>
            <a:chExt cx="360000" cy="369332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18C1DB29-F4DF-9F42-8341-7ACE3CF95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83B3FF2-4F41-F149-8D55-83CFA4727DA6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4</a:t>
              </a:r>
              <a:endParaRPr lang="zh-CN" altLang="en-US" dirty="0"/>
            </a:p>
          </p:txBody>
        </p:sp>
      </p:grpSp>
      <p:sp>
        <p:nvSpPr>
          <p:cNvPr id="37" name="Rectangle 6">
            <a:extLst>
              <a:ext uri="{FF2B5EF4-FFF2-40B4-BE49-F238E27FC236}">
                <a16:creationId xmlns:a16="http://schemas.microsoft.com/office/drawing/2014/main" id="{F3A244C7-89B6-3F49-A689-561B8AA85618}"/>
              </a:ext>
            </a:extLst>
          </p:cNvPr>
          <p:cNvSpPr/>
          <p:nvPr/>
        </p:nvSpPr>
        <p:spPr>
          <a:xfrm>
            <a:off x="5492922" y="1110234"/>
            <a:ext cx="3215352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Question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: what if the key non-exist? 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9729C8E1-BA2E-5B4A-914C-BB55604E0FD7}"/>
              </a:ext>
            </a:extLst>
          </p:cNvPr>
          <p:cNvSpPr/>
          <p:nvPr/>
        </p:nvSpPr>
        <p:spPr>
          <a:xfrm>
            <a:off x="5505638" y="2469576"/>
            <a:ext cx="3215352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E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Will lookup all the files!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1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E52B-482B-8A49-A29A-527BFACE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 Tree is a hot research topic today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D48ED3-A8CC-AC4B-A675-41BCBAC1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Many </a:t>
            </a:r>
            <a:r>
              <a:rPr kumimoji="1" lang="en-US" altLang="zh-CN"/>
              <a:t>possible directions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A41B0B-8DA2-7D4B-B7DF-7F6E9DA9D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132</a:t>
            </a:fld>
            <a:endParaRPr lang="zh-CN" altLang="en-US"/>
          </a:p>
        </p:txBody>
      </p:sp>
      <p:pic>
        <p:nvPicPr>
          <p:cNvPr id="5" name="Picture 14" descr="Diagram&#10;&#10;Description automatically generated">
            <a:extLst>
              <a:ext uri="{FF2B5EF4-FFF2-40B4-BE49-F238E27FC236}">
                <a16:creationId xmlns:a16="http://schemas.microsoft.com/office/drawing/2014/main" id="{A878CB3C-1AEC-E54C-806A-894593D8F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07320"/>
            <a:ext cx="5235618" cy="35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9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1993404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Key-value storage is a key component in large-scale website 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0244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F1A20-1EA7-B84D-990C-DF28A9B4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large-scale websites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C2BBD8-8961-524F-A814-3CF4B3F6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134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3189459-BAA2-0C46-ACB3-11B0A4DC78F0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4186238" cy="1498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Key-value storage is the key pillar </a:t>
            </a:r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45F3E54-2C8F-1D4F-92BC-2C17B72D9CEA}"/>
              </a:ext>
            </a:extLst>
          </p:cNvPr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F4BB876-7A93-F64C-9077-8FA52FD4EBB0}"/>
                </a:ext>
              </a:extLst>
            </p:cNvPr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5F49E427-F024-144C-B714-119660079CDD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16057F20-4105-3743-89EE-55547FA05DC8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75ADDD4-AAE2-874F-8174-E75AD1D1930E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844DBF3-D418-9649-92E4-7674B3B3DD36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7" name="一个圆顶角并剪去另一个顶角的矩形 26">
                  <a:extLst>
                    <a:ext uri="{FF2B5EF4-FFF2-40B4-BE49-F238E27FC236}">
                      <a16:creationId xmlns:a16="http://schemas.microsoft.com/office/drawing/2014/main" id="{1532C0AD-65AA-134F-8871-74BF421B4C24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57186525-40BD-694A-BF71-11040B69FFAB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11E4C9-BC69-B44E-9C9A-E2912B7BE977}"/>
                </a:ext>
              </a:extLst>
            </p:cNvPr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ED7831D9-CECE-0F45-B952-1703059B38E4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6077FF00-DF09-5D49-A83B-8C8AFE15C73A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8E250FCA-5670-B948-B070-12260080E32D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148B3439-EA3E-6740-ABF6-24D28E31B02D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1" name="一个圆顶角并剪去另一个顶角的矩形 20">
                  <a:extLst>
                    <a:ext uri="{FF2B5EF4-FFF2-40B4-BE49-F238E27FC236}">
                      <a16:creationId xmlns:a16="http://schemas.microsoft.com/office/drawing/2014/main" id="{DA50815A-A0BE-FB42-B0C0-51FAF99B3B44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1AA0F442-01B1-AE4E-B081-473CDABCF0C0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F5D01A0D-DCB0-194C-9481-CE790EDD6BF8}"/>
                </a:ext>
              </a:extLst>
            </p:cNvPr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B51B776B-CA94-7745-A004-6208D25F1386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062CCB0-774E-5744-8145-BE80E8F8BBED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C2788C08-7B9F-5845-B1ED-DF65C058EC86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File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08495B84-5B5E-F645-8297-B6C788600584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5" name="一个圆顶角并剪去另一个顶角的矩形 14">
                  <a:extLst>
                    <a:ext uri="{FF2B5EF4-FFF2-40B4-BE49-F238E27FC236}">
                      <a16:creationId xmlns:a16="http://schemas.microsoft.com/office/drawing/2014/main" id="{D94C5CE8-2317-6044-8C9E-5891B3FAD3C2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9AA650A4-D253-C542-B318-EA1BD1688B97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File:</a:t>
                  </a:r>
                </a:p>
                <a:p>
                  <a:pPr algn="ctr"/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image</a:t>
                  </a:r>
                  <a:endParaRPr kumimoji="1"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</p:grp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900320D-9321-8546-9780-25B51BE0DEE6}"/>
                </a:ext>
              </a:extLst>
            </p:cNvPr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>
                  <a:solidFill>
                    <a:schemeClr val="accent6"/>
                  </a:solidFill>
                </a:rPr>
                <a:t>…</a:t>
              </a:r>
              <a:endParaRPr lang="zh-CN" altLang="en-US" sz="2400">
                <a:solidFill>
                  <a:schemeClr val="accent6"/>
                </a:solidFill>
              </a:endParaRPr>
            </a:p>
          </p:txBody>
        </p:sp>
        <p:cxnSp>
          <p:nvCxnSpPr>
            <p:cNvPr id="11" name="直线连接符 10">
              <a:extLst>
                <a:ext uri="{FF2B5EF4-FFF2-40B4-BE49-F238E27FC236}">
                  <a16:creationId xmlns:a16="http://schemas.microsoft.com/office/drawing/2014/main" id="{08330F09-7E3A-3345-8AAC-8E06496BE9FC}"/>
                </a:ext>
              </a:extLst>
            </p:cNvPr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65936F5-29B5-D047-ADDB-42B61A915F8D}"/>
                </a:ext>
              </a:extLst>
            </p:cNvPr>
            <p:cNvSpPr/>
            <p:nvPr/>
          </p:nvSpPr>
          <p:spPr>
            <a:xfrm>
              <a:off x="5495307" y="5199859"/>
              <a:ext cx="219162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chemeClr val="accent6"/>
                  </a:solidFill>
                </a:rPr>
                <a:t>Distributed file system</a:t>
              </a:r>
              <a:endParaRPr lang="zh-CN" altLang="en-US" sz="1600">
                <a:solidFill>
                  <a:schemeClr val="accent6"/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B67D89-42BF-A84E-9051-16ABA30EA3EE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A92273A-EEE9-9040-AD57-FCE27990B91F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39B708D-6326-4B4D-A343-53DE73D0D232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B629644-3B0C-5743-ADF9-83132AD7D0F2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/>
                  <a:t>Database server</a:t>
                </a:r>
                <a:endParaRPr lang="zh-CN" altLang="en-US" sz="1200"/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0CAFE70A-0E08-D14C-8745-A6057B4FE513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5" name="磁盘 44">
                  <a:extLst>
                    <a:ext uri="{FF2B5EF4-FFF2-40B4-BE49-F238E27FC236}">
                      <a16:creationId xmlns:a16="http://schemas.microsoft.com/office/drawing/2014/main" id="{B1A2E713-37E4-CA49-A951-98AEBE231547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矩形 45">
                  <a:extLst>
                    <a:ext uri="{FF2B5EF4-FFF2-40B4-BE49-F238E27FC236}">
                      <a16:creationId xmlns:a16="http://schemas.microsoft.com/office/drawing/2014/main" id="{92D3333F-E84F-5441-9806-9831386345C6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590BC639-C2D6-3443-9CD5-A4077B86D796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B7A5817-EDC2-E145-AC46-08D61E427587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AED47E8-5859-764A-B465-ABA477BB48E6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/>
                  <a:t>Database server</a:t>
                </a:r>
                <a:endParaRPr lang="zh-CN" altLang="en-US" sz="1200"/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B6639CF6-C688-5642-AF9E-5B4C7372CFC2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0" name="磁盘 39">
                  <a:extLst>
                    <a:ext uri="{FF2B5EF4-FFF2-40B4-BE49-F238E27FC236}">
                      <a16:creationId xmlns:a16="http://schemas.microsoft.com/office/drawing/2014/main" id="{3B59277D-662C-F44A-AC36-F67E900B1A92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61939BFB-D955-E040-9BCF-6F553C263260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/>
                    <a:t>Database</a:t>
                  </a:r>
                </a:p>
                <a:p>
                  <a:pPr algn="ctr"/>
                  <a:r>
                    <a:rPr kumimoji="1" lang="en-US" altLang="zh-CN" sz="1200"/>
                    <a:t>user, price</a:t>
                  </a:r>
                  <a:endParaRPr kumimoji="1" lang="zh-CN" altLang="en-US" sz="1200"/>
                </a:p>
              </p:txBody>
            </p:sp>
          </p:grpSp>
        </p:grp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12BEBE76-4FF7-4A4E-9269-6A08E931B2D1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9FF59B9-8838-2C49-9E43-1218B99479CE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/>
                <a:t>…</a:t>
              </a:r>
              <a:endParaRPr lang="zh-CN" altLang="en-US" sz="240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20364C7-24F3-004A-A71A-DB4B5A22DCAB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/>
                <a:t>Distributed database</a:t>
              </a:r>
              <a:endParaRPr lang="zh-CN" altLang="en-US" sz="1600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1CFB489A-F296-1841-A510-7EE9AAC05728}"/>
              </a:ext>
            </a:extLst>
          </p:cNvPr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05A2DE11-A61A-C144-8FC6-4EA082934BF6}"/>
                </a:ext>
              </a:extLst>
            </p:cNvPr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B822DE73-B261-524F-ACAD-453B0CAB2001}"/>
                  </a:ext>
                </a:extLst>
              </p:cNvPr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61" name="梯形 60">
                  <a:extLst>
                    <a:ext uri="{FF2B5EF4-FFF2-40B4-BE49-F238E27FC236}">
                      <a16:creationId xmlns:a16="http://schemas.microsoft.com/office/drawing/2014/main" id="{D987457B-8353-034C-AA21-C423C8B39E43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2" name="矩形 61">
                  <a:extLst>
                    <a:ext uri="{FF2B5EF4-FFF2-40B4-BE49-F238E27FC236}">
                      <a16:creationId xmlns:a16="http://schemas.microsoft.com/office/drawing/2014/main" id="{F009E032-F139-3345-8BD4-AA224385E962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3" name="矩形 62">
                  <a:extLst>
                    <a:ext uri="{FF2B5EF4-FFF2-40B4-BE49-F238E27FC236}">
                      <a16:creationId xmlns:a16="http://schemas.microsoft.com/office/drawing/2014/main" id="{22C286A3-948A-8646-8875-808C40D4DC89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84D73B28-ADA7-154F-84B0-067FF2F65822}"/>
                  </a:ext>
                </a:extLst>
              </p:cNvPr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8" name="梯形 57">
                  <a:extLst>
                    <a:ext uri="{FF2B5EF4-FFF2-40B4-BE49-F238E27FC236}">
                      <a16:creationId xmlns:a16="http://schemas.microsoft.com/office/drawing/2014/main" id="{507E309D-6714-414C-B586-034C6481A6A1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BDC19A2-6E4A-D449-9342-2373FE8FF917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D211B43-D84A-BD4D-9AFE-314238259BEA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D7836084-7797-D94A-8CED-F4F7914CA74A}"/>
                  </a:ext>
                </a:extLst>
              </p:cNvPr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>
                  <a:extLst>
                    <a:ext uri="{FF2B5EF4-FFF2-40B4-BE49-F238E27FC236}">
                      <a16:creationId xmlns:a16="http://schemas.microsoft.com/office/drawing/2014/main" id="{728330DD-5AED-404D-B474-2CCF2B88D656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4ECB429D-D9C0-A845-ABE5-5358831610E0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>
                      <a:solidFill>
                        <a:schemeClr val="accent6"/>
                      </a:solidFill>
                    </a:rPr>
                    <a:t>Caching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141F175D-C991-CB4C-93BC-16116099EBD7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>
                      <a:solidFill>
                        <a:schemeClr val="accent6"/>
                      </a:solidFill>
                    </a:rPr>
                    <a:t>Caching server</a:t>
                  </a:r>
                  <a:endParaRPr lang="zh-CN" altLang="en-US" sz="1200">
                    <a:solidFill>
                      <a:schemeClr val="accent6"/>
                    </a:solidFill>
                  </a:endParaRPr>
                </a:p>
              </p:txBody>
            </p:sp>
          </p:grp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3215B8EE-5851-3848-94D9-7ED753AC6120}"/>
                  </a:ext>
                </a:extLst>
              </p:cNvPr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>
                    <a:solidFill>
                      <a:schemeClr val="accent6"/>
                    </a:solidFill>
                  </a:rPr>
                  <a:t>…</a:t>
                </a:r>
                <a:endParaRPr lang="zh-CN" altLang="en-US" sz="2400">
                  <a:solidFill>
                    <a:schemeClr val="accent6"/>
                  </a:solidFill>
                </a:endParaRPr>
              </a:p>
            </p:txBody>
          </p:sp>
        </p:grpSp>
        <p:cxnSp>
          <p:nvCxnSpPr>
            <p:cNvPr id="49" name="直线连接符 48">
              <a:extLst>
                <a:ext uri="{FF2B5EF4-FFF2-40B4-BE49-F238E27FC236}">
                  <a16:creationId xmlns:a16="http://schemas.microsoft.com/office/drawing/2014/main" id="{785A032E-31E0-E546-836A-5E790D520922}"/>
                </a:ext>
              </a:extLst>
            </p:cNvPr>
            <p:cNvCxnSpPr>
              <a:cxnSpLocks/>
            </p:cNvCxnSpPr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629C615-4A22-C84F-BA41-70E4DB4A38FD}"/>
                </a:ext>
              </a:extLst>
            </p:cNvPr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>
                  <a:solidFill>
                    <a:schemeClr val="accent6"/>
                  </a:solidFill>
                </a:rPr>
                <a:t>Distributed caching</a:t>
              </a:r>
              <a:endParaRPr lang="zh-CN" altLang="en-US" sz="1600">
                <a:solidFill>
                  <a:schemeClr val="accent6"/>
                </a:solidFill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F9B5396-7B63-AC40-B2AA-E2DB3B311E32}"/>
              </a:ext>
            </a:extLst>
          </p:cNvPr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6251C78F-DA94-ED42-9868-079AE48900E4}"/>
                </a:ext>
              </a:extLst>
            </p:cNvPr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36952A0-783B-144D-B4FB-464EA32273C6}"/>
                </a:ext>
              </a:extLst>
            </p:cNvPr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B1AEDCB7-A436-F84D-B043-FABF2260743C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A74CCFFA-6972-964F-B76D-C84CE56570EB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39C3068B-CDFE-AB46-B59D-38D0FCF2EFF3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52190CB0-D51A-704E-A70F-8662A4F31D97}"/>
                </a:ext>
              </a:extLst>
            </p:cNvPr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65D06304-DC96-A24C-8277-D8DE3D79D4BF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BBB6E81C-01E0-DC43-9F99-84EC3EFE36DA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C04F95C-3CDB-9649-9B5B-4F5C28E15017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3AD60DA9-E05F-E646-92A6-2E8ABB3F8718}"/>
                </a:ext>
              </a:extLst>
            </p:cNvPr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0FA75A01-7037-5E4B-8EFE-948D0531314C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9CAAF0F6-EE0D-D541-A10C-4138D5F94E11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869AB05-B339-E34E-B2A8-6D7B1F01B776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A78163D9-C56F-0B4D-AE3F-F7F8F23051D4}"/>
                </a:ext>
              </a:extLst>
            </p:cNvPr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9AB85E19-2E5C-B14B-AB1E-19FB2772C5FE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6A44722-ABD0-F143-8F7F-F652D90FC851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D3921AD0-C304-F141-886C-2C1DF50471D4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accent6"/>
                  </a:solidFill>
                </a:endParaRPr>
              </a:p>
            </p:txBody>
          </p:sp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4BFDE19A-3583-9546-B601-BC06CF8F3B0A}"/>
                </a:ext>
              </a:extLst>
            </p:cNvPr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Load</a:t>
              </a:r>
            </a:p>
            <a:p>
              <a:r>
                <a:rPr kumimoji="1" lang="en-US" altLang="zh-CN" sz="1200">
                  <a:solidFill>
                    <a:schemeClr val="accent6"/>
                  </a:solidFill>
                </a:rPr>
                <a:t>Balance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195EE36-C1A6-1A4F-A9BA-FA41D87A6609}"/>
              </a:ext>
            </a:extLst>
          </p:cNvPr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AB355DD-55A4-1E46-ADCF-7DE2D5AEF3CC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85" name="圆角矩形 84">
              <a:extLst>
                <a:ext uri="{FF2B5EF4-FFF2-40B4-BE49-F238E27FC236}">
                  <a16:creationId xmlns:a16="http://schemas.microsoft.com/office/drawing/2014/main" id="{5E7A8860-3F83-1945-ABF6-040CF9032C07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accent6"/>
                  </a:solidFill>
                </a:rPr>
                <a:t>Application #1</a:t>
              </a:r>
            </a:p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generate the page</a:t>
              </a: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09CA2EC0-6036-554F-BBB8-CFBE0A147ACB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Application server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F3D8BE79-7B9D-4A4B-A75C-9D552C8AEEB9}"/>
              </a:ext>
            </a:extLst>
          </p:cNvPr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DC5EA1E5-7A35-AA40-AD80-19A86AD460DB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>
                <a:solidFill>
                  <a:schemeClr val="accent6"/>
                </a:solidFill>
              </a:endParaRPr>
            </a:p>
          </p:txBody>
        </p:sp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500EE573-3C47-3247-A971-1B5E9D80A850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>
                  <a:solidFill>
                    <a:schemeClr val="accent6"/>
                  </a:solidFill>
                </a:rPr>
                <a:t>Application #2</a:t>
              </a:r>
            </a:p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add the order</a:t>
              </a:r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0465240B-C03E-704B-8FEA-37596E160C5C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>
                  <a:solidFill>
                    <a:schemeClr val="accent6"/>
                  </a:solidFill>
                </a:rPr>
                <a:t>Application server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91" name="矩形 90">
            <a:extLst>
              <a:ext uri="{FF2B5EF4-FFF2-40B4-BE49-F238E27FC236}">
                <a16:creationId xmlns:a16="http://schemas.microsoft.com/office/drawing/2014/main" id="{5EB799D8-1CB9-F942-B6A8-8B36E4207870}"/>
              </a:ext>
            </a:extLst>
          </p:cNvPr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4F57A079-04F5-E149-A0CB-D6164FD3528E}"/>
              </a:ext>
            </a:extLst>
          </p:cNvPr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连接符 92">
            <a:extLst>
              <a:ext uri="{FF2B5EF4-FFF2-40B4-BE49-F238E27FC236}">
                <a16:creationId xmlns:a16="http://schemas.microsoft.com/office/drawing/2014/main" id="{2D23D960-4FA4-234D-8A1B-E465372DBEB7}"/>
              </a:ext>
            </a:extLst>
          </p:cNvPr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>
            <a:extLst>
              <a:ext uri="{FF2B5EF4-FFF2-40B4-BE49-F238E27FC236}">
                <a16:creationId xmlns:a16="http://schemas.microsoft.com/office/drawing/2014/main" id="{B2F28DB8-9A1F-8A4F-903A-F274095AE0E7}"/>
              </a:ext>
            </a:extLst>
          </p:cNvPr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1EDA992A-1498-2547-988F-B9E478943D6E}"/>
              </a:ext>
            </a:extLst>
          </p:cNvPr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96" name="云形 95">
              <a:extLst>
                <a:ext uri="{FF2B5EF4-FFF2-40B4-BE49-F238E27FC236}">
                  <a16:creationId xmlns:a16="http://schemas.microsoft.com/office/drawing/2014/main" id="{898CFC93-62AF-8F49-8006-20CCFDE366A4}"/>
                </a:ext>
              </a:extLst>
            </p:cNvPr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C6473CEF-D978-EE40-8043-C87ED9B537CD}"/>
                </a:ext>
              </a:extLst>
            </p:cNvPr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chemeClr val="accent6"/>
                  </a:solidFill>
                </a:rPr>
                <a:t>Internet</a:t>
              </a:r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43642C9-6D83-124C-8721-C5CFED708306}"/>
              </a:ext>
            </a:extLst>
          </p:cNvPr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4F885305-1A96-4C46-8F68-A431207A80EC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953363D3-3C03-A14D-86D8-D8751165366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AC8BADFF-297D-4947-B4EC-BF822DC4F5AD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430CF5A9-695B-5C48-99EA-5536990675BF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9146ADC-5F4A-D249-9EDF-E5D6C66C38BD}"/>
              </a:ext>
            </a:extLst>
          </p:cNvPr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A19A621E-EE91-5842-B763-97515C2E61B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>
              <a:extLst>
                <a:ext uri="{FF2B5EF4-FFF2-40B4-BE49-F238E27FC236}">
                  <a16:creationId xmlns:a16="http://schemas.microsoft.com/office/drawing/2014/main" id="{D887931F-DC47-FE47-805A-E0E368CFA3C1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C8BAA86C-FB79-3749-A519-0A78F3C0BCEA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43DB720F-6B18-2348-A99E-A49DFCD8D4D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任意形状 107">
            <a:extLst>
              <a:ext uri="{FF2B5EF4-FFF2-40B4-BE49-F238E27FC236}">
                <a16:creationId xmlns:a16="http://schemas.microsoft.com/office/drawing/2014/main" id="{1D2030A1-6D1B-6949-AA31-300C160F6F5E}"/>
              </a:ext>
            </a:extLst>
          </p:cNvPr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09" name="任意形状 108">
            <a:extLst>
              <a:ext uri="{FF2B5EF4-FFF2-40B4-BE49-F238E27FC236}">
                <a16:creationId xmlns:a16="http://schemas.microsoft.com/office/drawing/2014/main" id="{0AA12A71-D41A-B44C-B0DD-0C8A5F62CCA3}"/>
              </a:ext>
            </a:extLst>
          </p:cNvPr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261D117B-31A1-D848-9A27-833A3B670758}"/>
              </a:ext>
            </a:extLst>
          </p:cNvPr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1" name="任意形状 110">
            <a:extLst>
              <a:ext uri="{FF2B5EF4-FFF2-40B4-BE49-F238E27FC236}">
                <a16:creationId xmlns:a16="http://schemas.microsoft.com/office/drawing/2014/main" id="{59B04EEF-9CC8-6F4B-9937-DDE66EBBA71A}"/>
              </a:ext>
            </a:extLst>
          </p:cNvPr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2" name="任意形状 111">
            <a:extLst>
              <a:ext uri="{FF2B5EF4-FFF2-40B4-BE49-F238E27FC236}">
                <a16:creationId xmlns:a16="http://schemas.microsoft.com/office/drawing/2014/main" id="{170F0FEA-DBE5-3642-BEF1-8F9844AA9573}"/>
              </a:ext>
            </a:extLst>
          </p:cNvPr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13" name="任意形状 112">
            <a:extLst>
              <a:ext uri="{FF2B5EF4-FFF2-40B4-BE49-F238E27FC236}">
                <a16:creationId xmlns:a16="http://schemas.microsoft.com/office/drawing/2014/main" id="{EDE4B731-7A0B-1846-A0C8-41D115DEC961}"/>
              </a:ext>
            </a:extLst>
          </p:cNvPr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12700">
            <a:solidFill>
              <a:schemeClr val="accent6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pic>
        <p:nvPicPr>
          <p:cNvPr id="114" name="图片 113">
            <a:extLst>
              <a:ext uri="{FF2B5EF4-FFF2-40B4-BE49-F238E27FC236}">
                <a16:creationId xmlns:a16="http://schemas.microsoft.com/office/drawing/2014/main" id="{DBDAE724-0B7D-7A4B-8936-DD1115FA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AC8FDCAB-30A3-F54B-BE12-2F44AAA5F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AF1219AB-7E8E-904B-937D-4F43AFBE1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17" name="矩形 116">
            <a:extLst>
              <a:ext uri="{FF2B5EF4-FFF2-40B4-BE49-F238E27FC236}">
                <a16:creationId xmlns:a16="http://schemas.microsoft.com/office/drawing/2014/main" id="{6857A6F3-7061-2A4F-8BA2-20880828D775}"/>
              </a:ext>
            </a:extLst>
          </p:cNvPr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rgbClr val="000000"/>
                </a:solidFill>
              </a:rPr>
              <a:t>…</a:t>
            </a:r>
            <a:endParaRPr lang="zh-CN" altLang="en-US" sz="2400"/>
          </a:p>
        </p:txBody>
      </p: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C9890171-BC80-874E-AFB8-B354CF089C9D}"/>
              </a:ext>
            </a:extLst>
          </p:cNvPr>
          <p:cNvCxnSpPr>
            <a:cxnSpLocks/>
          </p:cNvCxnSpPr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箭头连接符 118">
            <a:extLst>
              <a:ext uri="{FF2B5EF4-FFF2-40B4-BE49-F238E27FC236}">
                <a16:creationId xmlns:a16="http://schemas.microsoft.com/office/drawing/2014/main" id="{73726917-3525-3D49-A0C1-E09257C87CBD}"/>
              </a:ext>
            </a:extLst>
          </p:cNvPr>
          <p:cNvCxnSpPr>
            <a:cxnSpLocks/>
          </p:cNvCxnSpPr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A86427BB-60D3-0F49-94B6-DC629C789D77}"/>
              </a:ext>
            </a:extLst>
          </p:cNvPr>
          <p:cNvCxnSpPr>
            <a:cxnSpLocks/>
          </p:cNvCxnSpPr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688A4A1E-5969-3F43-99D5-06901BB829D0}"/>
              </a:ext>
            </a:extLst>
          </p:cNvPr>
          <p:cNvCxnSpPr>
            <a:cxnSpLocks/>
          </p:cNvCxnSpPr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 121">
            <a:extLst>
              <a:ext uri="{FF2B5EF4-FFF2-40B4-BE49-F238E27FC236}">
                <a16:creationId xmlns:a16="http://schemas.microsoft.com/office/drawing/2014/main" id="{6EA010EC-8232-994C-BF1D-0B82DBBA37C0}"/>
              </a:ext>
            </a:extLst>
          </p:cNvPr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Users</a:t>
            </a:r>
            <a:endParaRPr lang="zh-CN" altLang="en-US"/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EC6AD63-8BB5-7942-9117-3CFF9CAD8964}"/>
              </a:ext>
            </a:extLst>
          </p:cNvPr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24" name="云形 123">
              <a:extLst>
                <a:ext uri="{FF2B5EF4-FFF2-40B4-BE49-F238E27FC236}">
                  <a16:creationId xmlns:a16="http://schemas.microsoft.com/office/drawing/2014/main" id="{F791DEBE-C87A-3146-88B9-A3465884ABBA}"/>
                </a:ext>
              </a:extLst>
            </p:cNvPr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E40BC67F-DE92-F549-B209-77FEDE08954F}"/>
                </a:ext>
              </a:extLst>
            </p:cNvPr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>
                  <a:solidFill>
                    <a:schemeClr val="accent6"/>
                  </a:solidFill>
                </a:rPr>
                <a:t>CDN</a:t>
              </a:r>
              <a:endParaRPr lang="zh-CN" altLang="en-US">
                <a:solidFill>
                  <a:schemeClr val="accent6"/>
                </a:solidFill>
              </a:endParaRPr>
            </a:p>
          </p:txBody>
        </p:sp>
      </p:grp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FF438923-D135-EA4B-B230-DD7505C1B574}"/>
              </a:ext>
            </a:extLst>
          </p:cNvPr>
          <p:cNvCxnSpPr>
            <a:cxnSpLocks/>
          </p:cNvCxnSpPr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线箭头连接符 126">
            <a:extLst>
              <a:ext uri="{FF2B5EF4-FFF2-40B4-BE49-F238E27FC236}">
                <a16:creationId xmlns:a16="http://schemas.microsoft.com/office/drawing/2014/main" id="{85BA8100-D908-2B4C-B26D-83D985B7652D}"/>
              </a:ext>
            </a:extLst>
          </p:cNvPr>
          <p:cNvCxnSpPr>
            <a:cxnSpLocks/>
          </p:cNvCxnSpPr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EE58DCB9-D1F5-D94A-9001-7AA0F24F57A7}"/>
              </a:ext>
            </a:extLst>
          </p:cNvPr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29" name="圆柱体 128">
              <a:extLst>
                <a:ext uri="{FF2B5EF4-FFF2-40B4-BE49-F238E27FC236}">
                  <a16:creationId xmlns:a16="http://schemas.microsoft.com/office/drawing/2014/main" id="{9C387530-A436-7C4B-A997-E107C4AECBA3}"/>
                </a:ext>
              </a:extLst>
            </p:cNvPr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65160CF-18EA-C74E-983E-DE2F0F43DFDE}"/>
                </a:ext>
              </a:extLst>
            </p:cNvPr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>
                  <a:solidFill>
                    <a:schemeClr val="accent6"/>
                  </a:solidFill>
                </a:rPr>
                <a:t>Message queue</a:t>
              </a:r>
              <a:endParaRPr lang="zh-CN" altLang="en-US" sz="1200">
                <a:solidFill>
                  <a:schemeClr val="accent6"/>
                </a:solidFill>
              </a:endParaRPr>
            </a:p>
          </p:txBody>
        </p:sp>
      </p:grpSp>
      <p:sp>
        <p:nvSpPr>
          <p:cNvPr id="131" name="任意形状 130">
            <a:extLst>
              <a:ext uri="{FF2B5EF4-FFF2-40B4-BE49-F238E27FC236}">
                <a16:creationId xmlns:a16="http://schemas.microsoft.com/office/drawing/2014/main" id="{58C00468-9862-CC4E-8F2E-460B3E7ADD9A}"/>
              </a:ext>
            </a:extLst>
          </p:cNvPr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659059E4-E7FF-BB46-9E12-51A32B5812C7}"/>
              </a:ext>
            </a:extLst>
          </p:cNvPr>
          <p:cNvSpPr/>
          <p:nvPr/>
        </p:nvSpPr>
        <p:spPr>
          <a:xfrm>
            <a:off x="2886605" y="1747988"/>
            <a:ext cx="2577864" cy="1859412"/>
          </a:xfrm>
          <a:prstGeom prst="rect">
            <a:avLst/>
          </a:prstGeom>
          <a:solidFill>
            <a:schemeClr val="bg1"/>
          </a:solidFill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4" name="直线连接符 133">
            <a:extLst>
              <a:ext uri="{FF2B5EF4-FFF2-40B4-BE49-F238E27FC236}">
                <a16:creationId xmlns:a16="http://schemas.microsoft.com/office/drawing/2014/main" id="{699A753A-6EC7-7341-9F71-B40AABD2C770}"/>
              </a:ext>
            </a:extLst>
          </p:cNvPr>
          <p:cNvCxnSpPr>
            <a:endCxn id="43" idx="1"/>
          </p:cNvCxnSpPr>
          <p:nvPr/>
        </p:nvCxnSpPr>
        <p:spPr>
          <a:xfrm>
            <a:off x="5442005" y="1755410"/>
            <a:ext cx="316117" cy="95154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D5114A34-CE5D-4C46-8DF2-90969CA22387}"/>
              </a:ext>
            </a:extLst>
          </p:cNvPr>
          <p:cNvCxnSpPr>
            <a:cxnSpLocks/>
          </p:cNvCxnSpPr>
          <p:nvPr/>
        </p:nvCxnSpPr>
        <p:spPr>
          <a:xfrm flipV="1">
            <a:off x="5468326" y="3544831"/>
            <a:ext cx="299593" cy="68582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MySQL - 维基百科，自由的百科全书">
            <a:extLst>
              <a:ext uri="{FF2B5EF4-FFF2-40B4-BE49-F238E27FC236}">
                <a16:creationId xmlns:a16="http://schemas.microsoft.com/office/drawing/2014/main" id="{12599A0D-B9F9-0642-83E3-17B89445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05" y="1580137"/>
            <a:ext cx="1431428" cy="74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nder the Hood: Building and open-sourcing RocksDB - Facebook Engineering">
            <a:extLst>
              <a:ext uri="{FF2B5EF4-FFF2-40B4-BE49-F238E27FC236}">
                <a16:creationId xmlns:a16="http://schemas.microsoft.com/office/drawing/2014/main" id="{70F0C5E9-65CA-A445-9F9E-0612107A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01" y="2432280"/>
            <a:ext cx="1529088" cy="38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>
            <a:extLst>
              <a:ext uri="{FF2B5EF4-FFF2-40B4-BE49-F238E27FC236}">
                <a16:creationId xmlns:a16="http://schemas.microsoft.com/office/drawing/2014/main" id="{73CA80F7-A448-A74C-AC00-3DF0C9C1C386}"/>
              </a:ext>
            </a:extLst>
          </p:cNvPr>
          <p:cNvSpPr txBox="1"/>
          <p:nvPr/>
        </p:nvSpPr>
        <p:spPr>
          <a:xfrm>
            <a:off x="4126129" y="2561386"/>
            <a:ext cx="4904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Storage</a:t>
            </a:r>
          </a:p>
          <a:p>
            <a:r>
              <a:rPr kumimoji="1" lang="en-US" altLang="zh-CN" dirty="0"/>
              <a:t>- LSM Tree</a:t>
            </a:r>
            <a:endParaRPr lang="zh-CN" altLang="en-US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7DD92C8-D0B2-C548-A36C-9AE6433DC90C}"/>
              </a:ext>
            </a:extLst>
          </p:cNvPr>
          <p:cNvSpPr txBox="1"/>
          <p:nvPr/>
        </p:nvSpPr>
        <p:spPr>
          <a:xfrm>
            <a:off x="4154608" y="1948734"/>
            <a:ext cx="49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w/ </a:t>
            </a:r>
            <a:r>
              <a:rPr kumimoji="1" lang="en-US" altLang="zh-CN" dirty="0" err="1"/>
              <a:t>MyRocks</a:t>
            </a:r>
            <a:endParaRPr lang="zh-CN" altLang="en-US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EFD0EC7F-0233-B743-856E-82D5A0C27A7B}"/>
              </a:ext>
            </a:extLst>
          </p:cNvPr>
          <p:cNvSpPr txBox="1"/>
          <p:nvPr/>
        </p:nvSpPr>
        <p:spPr>
          <a:xfrm>
            <a:off x="4128505" y="3238037"/>
            <a:ext cx="4904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Filesystem</a:t>
            </a:r>
          </a:p>
        </p:txBody>
      </p: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5BEFD8A0-5D9F-E14C-B279-19B40F45823A}"/>
              </a:ext>
            </a:extLst>
          </p:cNvPr>
          <p:cNvCxnSpPr/>
          <p:nvPr/>
        </p:nvCxnSpPr>
        <p:spPr>
          <a:xfrm>
            <a:off x="2820026" y="2432280"/>
            <a:ext cx="27110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连接符 147">
            <a:extLst>
              <a:ext uri="{FF2B5EF4-FFF2-40B4-BE49-F238E27FC236}">
                <a16:creationId xmlns:a16="http://schemas.microsoft.com/office/drawing/2014/main" id="{692FE987-63F6-FC4C-A800-4E215B1898A1}"/>
              </a:ext>
            </a:extLst>
          </p:cNvPr>
          <p:cNvCxnSpPr/>
          <p:nvPr/>
        </p:nvCxnSpPr>
        <p:spPr>
          <a:xfrm>
            <a:off x="2863771" y="3143426"/>
            <a:ext cx="27110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All about Linux: Ext4 file system how to, tips and tricks">
            <a:extLst>
              <a:ext uri="{FF2B5EF4-FFF2-40B4-BE49-F238E27FC236}">
                <a16:creationId xmlns:a16="http://schemas.microsoft.com/office/drawing/2014/main" id="{CDD0E818-2A56-4B41-BD56-747D7FB3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698" y="3194369"/>
            <a:ext cx="688032" cy="3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73449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2621230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Distributed key-value storage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2838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08E3BA-8EE4-6744-95C8-20644B59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0" dirty="0">
                <a:solidFill>
                  <a:srgbClr val="C00000"/>
                </a:solidFill>
              </a:rPr>
              <a:t>Distributed key-value storage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3F08D-4603-D24B-AB6F-1528D8C8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KV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 (see later lectures) 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RPC + key-value storage = distributed key-value storage!</a:t>
            </a:r>
          </a:p>
          <a:p>
            <a:pPr lvl="2"/>
            <a:r>
              <a:rPr kumimoji="1" lang="en-US" altLang="zh-CN" dirty="0"/>
              <a:t>See the next lecture 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We can also shard the data across multiple nodes </a:t>
            </a:r>
          </a:p>
          <a:p>
            <a:pPr lvl="2"/>
            <a:r>
              <a:rPr kumimoji="1" lang="en-US" altLang="zh-CN" dirty="0"/>
              <a:t>i.e., high scalability </a:t>
            </a:r>
          </a:p>
          <a:p>
            <a:r>
              <a:rPr kumimoji="1" lang="en-US" altLang="zh-CN" dirty="0"/>
              <a:t>Key challenge:</a:t>
            </a:r>
          </a:p>
          <a:p>
            <a:pPr lvl="1"/>
            <a:r>
              <a:rPr kumimoji="1" lang="en-US" altLang="zh-CN" dirty="0"/>
              <a:t>How to find the data? </a:t>
            </a:r>
          </a:p>
          <a:p>
            <a:pPr lvl="2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consistent hashing</a:t>
            </a:r>
            <a:endParaRPr kumimoji="1" lang="zh-CN" altLang="en-US" dirty="0"/>
          </a:p>
          <a:p>
            <a:r>
              <a:rPr kumimoji="1" lang="en-US" altLang="zh-CN" dirty="0"/>
              <a:t>Other problems:</a:t>
            </a:r>
          </a:p>
          <a:p>
            <a:pPr lvl="1"/>
            <a:r>
              <a:rPr kumimoji="1" lang="en-US" altLang="zh-CN" dirty="0"/>
              <a:t>Fault tolerance (see later lectures)</a:t>
            </a:r>
          </a:p>
          <a:p>
            <a:pPr lvl="1"/>
            <a:r>
              <a:rPr kumimoji="1" lang="en-US" altLang="zh-CN" dirty="0"/>
              <a:t>Availability, replication &amp; consistency (see later lectures)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8FB7F0-4B6E-D845-9791-A268DC7A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0998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920AE-A17D-AD4F-8D25-E401BA5C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of this lecture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29D7FB-DE5A-8D41-82A0-C664DFECB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Key-value store is an important component in computer systems </a:t>
            </a:r>
          </a:p>
          <a:p>
            <a:pPr lvl="1"/>
            <a:r>
              <a:rPr kumimoji="1" lang="en-US" altLang="zh-CN" dirty="0"/>
              <a:t>Typically built upon a filesystem to simplify disk hardware management </a:t>
            </a:r>
          </a:p>
          <a:p>
            <a:r>
              <a:rPr kumimoji="1" lang="en-US" altLang="zh-CN" dirty="0"/>
              <a:t>We show how KVS is evolved from log-structured file to the LSM tree</a:t>
            </a:r>
          </a:p>
          <a:p>
            <a:pPr lvl="1"/>
            <a:r>
              <a:rPr kumimoji="1" lang="en-US" altLang="zh-CN" b="0" dirty="0"/>
              <a:t>Log-structured file</a:t>
            </a:r>
          </a:p>
          <a:p>
            <a:pPr lvl="1"/>
            <a:r>
              <a:rPr kumimoji="1" lang="en-US" altLang="zh-CN" b="0" dirty="0"/>
              <a:t>Indexing </a:t>
            </a:r>
          </a:p>
          <a:p>
            <a:pPr lvl="1"/>
            <a:r>
              <a:rPr kumimoji="1" lang="en-US" altLang="zh-CN" dirty="0"/>
              <a:t>LSM Tree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056FAC-B9E4-C140-A125-5CDE1D948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137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F99C6C5-5E1D-BE4C-8059-53E3FFA4376C}"/>
              </a:ext>
            </a:extLst>
          </p:cNvPr>
          <p:cNvSpPr/>
          <p:nvPr/>
        </p:nvSpPr>
        <p:spPr>
          <a:xfrm>
            <a:off x="2207361" y="4823376"/>
            <a:ext cx="187220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CBC296-12CB-0D4E-8ABF-BA9297C775C1}"/>
              </a:ext>
            </a:extLst>
          </p:cNvPr>
          <p:cNvSpPr/>
          <p:nvPr/>
        </p:nvSpPr>
        <p:spPr>
          <a:xfrm>
            <a:off x="2435579" y="4940352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File system </a:t>
            </a:r>
            <a:endParaRPr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54182A7F-7379-324B-A718-BFDC400A1954}"/>
              </a:ext>
            </a:extLst>
          </p:cNvPr>
          <p:cNvSpPr/>
          <p:nvPr/>
        </p:nvSpPr>
        <p:spPr>
          <a:xfrm>
            <a:off x="1979143" y="3378989"/>
            <a:ext cx="223281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691AEDA-1885-5B41-AE46-6C22794CF712}"/>
              </a:ext>
            </a:extLst>
          </p:cNvPr>
          <p:cNvSpPr/>
          <p:nvPr/>
        </p:nvSpPr>
        <p:spPr>
          <a:xfrm>
            <a:off x="2207361" y="3495965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Store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0695FD-58E2-3E46-A616-05F4A5C39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361" y="4218816"/>
            <a:ext cx="381809" cy="38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AB13A0-81DF-9A46-923E-090FEFF1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343" y="4218816"/>
            <a:ext cx="381809" cy="3818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4580D5B-B22F-8441-8B7F-68BF1D488B0F}"/>
              </a:ext>
            </a:extLst>
          </p:cNvPr>
          <p:cNvSpPr/>
          <p:nvPr/>
        </p:nvSpPr>
        <p:spPr>
          <a:xfrm>
            <a:off x="473197" y="422505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files</a:t>
            </a:r>
            <a:endParaRPr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FBB89CA-5F51-0343-B9CB-86CCA79A66D0}"/>
              </a:ext>
            </a:extLst>
          </p:cNvPr>
          <p:cNvCxnSpPr/>
          <p:nvPr/>
        </p:nvCxnSpPr>
        <p:spPr>
          <a:xfrm>
            <a:off x="3599608" y="4143052"/>
            <a:ext cx="0" cy="533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6313D5F5-0C26-E14E-ABDB-33BEA244E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3250133"/>
            <a:ext cx="4934319" cy="204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10C10-15A1-4B42-AF54-7442B30C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Writing a File in GFS: Two-phases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C318D7-4179-B441-AC8E-F77FF01E6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Phase 2: write data</a:t>
            </a:r>
          </a:p>
          <a:p>
            <a:r>
              <a:rPr kumimoji="1" lang="en-US" altLang="zh-CN" dirty="0">
                <a:solidFill>
                  <a:srgbClr val="BE384B"/>
                </a:solidFill>
              </a:rPr>
              <a:t>Add</a:t>
            </a:r>
            <a:r>
              <a:rPr kumimoji="1" lang="en-US" altLang="zh-CN" b="0" dirty="0"/>
              <a:t> the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data to the file (commit)</a:t>
            </a:r>
          </a:p>
          <a:p>
            <a:pPr lvl="1"/>
            <a:r>
              <a:rPr kumimoji="1" lang="en-US" altLang="zh-CN" dirty="0"/>
              <a:t>Client waits for replicas’</a:t>
            </a:r>
            <a:r>
              <a:rPr kumimoji="1" lang="zh-CN" altLang="en-US" dirty="0"/>
              <a:t> </a:t>
            </a:r>
            <a:r>
              <a:rPr kumimoji="1" lang="en-US" altLang="zh-CN" dirty="0"/>
              <a:t>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receiving data</a:t>
            </a:r>
          </a:p>
          <a:p>
            <a:pPr lvl="1"/>
            <a:r>
              <a:rPr kumimoji="1" lang="en-US" altLang="zh-CN" dirty="0"/>
              <a:t>Send a </a:t>
            </a:r>
            <a:r>
              <a:rPr kumimoji="1" lang="en-US" altLang="zh-CN" b="1" dirty="0">
                <a:solidFill>
                  <a:srgbClr val="BE384B"/>
                </a:solidFill>
              </a:rPr>
              <a:t>write</a:t>
            </a:r>
            <a:r>
              <a:rPr kumimoji="1" lang="en-US" altLang="zh-CN" dirty="0"/>
              <a:t> request to the </a:t>
            </a:r>
            <a:r>
              <a:rPr kumimoji="1" lang="en-US" altLang="zh-CN" b="1" dirty="0">
                <a:solidFill>
                  <a:srgbClr val="BE384B"/>
                </a:solidFill>
              </a:rPr>
              <a:t>primary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solidFill>
                  <a:srgbClr val="BE384B"/>
                </a:solidFill>
              </a:rPr>
              <a:t>primary</a:t>
            </a:r>
            <a:r>
              <a:rPr kumimoji="1" lang="en-US" altLang="zh-CN" dirty="0"/>
              <a:t> is responsible for serialization of writes (applying then forwarding)</a:t>
            </a:r>
          </a:p>
          <a:p>
            <a:pPr lvl="1"/>
            <a:r>
              <a:rPr kumimoji="1" lang="en-US" altLang="zh-CN" dirty="0"/>
              <a:t>Once all acks have been received </a:t>
            </a:r>
            <a:br>
              <a:rPr kumimoji="1" lang="en-US" altLang="zh-CN" dirty="0"/>
            </a:b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 </a:t>
            </a:r>
            <a:r>
              <a:rPr kumimoji="1" lang="en-US" altLang="zh-CN" dirty="0"/>
              <a:t> The </a:t>
            </a:r>
            <a:r>
              <a:rPr kumimoji="1" lang="en-US" altLang="zh-CN" b="1" dirty="0">
                <a:solidFill>
                  <a:srgbClr val="BE384B"/>
                </a:solidFill>
              </a:rPr>
              <a:t>primary</a:t>
            </a:r>
            <a:r>
              <a:rPr kumimoji="1" lang="en-US" altLang="zh-CN" dirty="0"/>
              <a:t> sends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ack the client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74565D-8E41-9C46-AF4B-A08F16441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A109F462-4525-1B45-93EA-E29B660C5E76}"/>
              </a:ext>
            </a:extLst>
          </p:cNvPr>
          <p:cNvSpPr/>
          <p:nvPr/>
        </p:nvSpPr>
        <p:spPr>
          <a:xfrm>
            <a:off x="1668760" y="4591200"/>
            <a:ext cx="1080000" cy="648000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36000" tIns="0" rIns="36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Client</a:t>
            </a:r>
            <a:b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App</a:t>
            </a:r>
            <a:endParaRPr lang="zh-CN" altLang="en-US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0E566B63-BE91-4744-9EF0-23D4AAE53089}"/>
              </a:ext>
            </a:extLst>
          </p:cNvPr>
          <p:cNvSpPr/>
          <p:nvPr/>
        </p:nvSpPr>
        <p:spPr>
          <a:xfrm>
            <a:off x="3345160" y="4591200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Primary</a:t>
            </a:r>
            <a:b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F2E7C3E-9EE4-ED46-80EA-E01C0BA33F1E}"/>
              </a:ext>
            </a:extLst>
          </p:cNvPr>
          <p:cNvSpPr/>
          <p:nvPr/>
        </p:nvSpPr>
        <p:spPr>
          <a:xfrm>
            <a:off x="5979160" y="4022172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secondary</a:t>
            </a:r>
            <a:b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536378CA-107D-8F47-9DBE-D9DF94A45CCB}"/>
              </a:ext>
            </a:extLst>
          </p:cNvPr>
          <p:cNvSpPr/>
          <p:nvPr/>
        </p:nvSpPr>
        <p:spPr>
          <a:xfrm>
            <a:off x="5979160" y="4900944"/>
            <a:ext cx="1872000" cy="648000"/>
          </a:xfrm>
          <a:prstGeom prst="roundRect">
            <a:avLst>
              <a:gd name="adj" fmla="val 10221"/>
            </a:avLst>
          </a:prstGeom>
          <a:solidFill>
            <a:srgbClr val="00B0F0"/>
          </a:solidFill>
          <a:ln w="127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6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secondary</a:t>
            </a:r>
            <a:b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</a:p>
        </p:txBody>
      </p:sp>
      <p:cxnSp>
        <p:nvCxnSpPr>
          <p:cNvPr id="9" name="Straight Arrow Connector 10">
            <a:extLst>
              <a:ext uri="{FF2B5EF4-FFF2-40B4-BE49-F238E27FC236}">
                <a16:creationId xmlns:a16="http://schemas.microsoft.com/office/drawing/2014/main" id="{3437B2A7-E9F0-CA42-B7D9-AEC17F21917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217160" y="4346172"/>
            <a:ext cx="762000" cy="5690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E3641AF7-66AA-424A-9CED-232176289037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217160" y="4915200"/>
            <a:ext cx="762000" cy="3097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7">
            <a:extLst>
              <a:ext uri="{FF2B5EF4-FFF2-40B4-BE49-F238E27FC236}">
                <a16:creationId xmlns:a16="http://schemas.microsoft.com/office/drawing/2014/main" id="{392570EA-EA30-6D41-8D23-02106660785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8760" y="4915200"/>
            <a:ext cx="59640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31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DF9A3-6FE7-064E-8664-C40F1B97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Writing a File in GFS: Two-phases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A56310-ADB9-7346-8D2D-7FA05E1C8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Data flow </a:t>
            </a:r>
            <a:r>
              <a:rPr kumimoji="1" lang="en-US" altLang="zh-CN" b="0" dirty="0"/>
              <a:t>(phase 1) is different from </a:t>
            </a:r>
            <a:r>
              <a:rPr kumimoji="1" lang="en-US" altLang="zh-CN" dirty="0">
                <a:solidFill>
                  <a:srgbClr val="BE384B"/>
                </a:solidFill>
              </a:rPr>
              <a:t>control flow </a:t>
            </a:r>
            <a:r>
              <a:rPr kumimoji="1" lang="en-US" altLang="zh-CN" b="0" dirty="0"/>
              <a:t>(phase 2)</a:t>
            </a:r>
          </a:p>
          <a:p>
            <a:r>
              <a:rPr kumimoji="1" lang="en-US" altLang="zh-CN" dirty="0">
                <a:solidFill>
                  <a:srgbClr val="BE384B"/>
                </a:solidFill>
              </a:rPr>
              <a:t>Data flow</a:t>
            </a:r>
          </a:p>
          <a:p>
            <a:pPr lvl="1"/>
            <a:r>
              <a:rPr kumimoji="1" lang="en-US" altLang="zh-CN" dirty="0"/>
              <a:t>Client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chunkserver</a:t>
            </a:r>
            <a:r>
              <a:rPr kumimoji="1" lang="en-US" altLang="zh-CN" dirty="0"/>
              <a:t>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 </a:t>
            </a:r>
            <a:r>
              <a:rPr kumimoji="1" lang="en-US" altLang="zh-CN" dirty="0" err="1"/>
              <a:t>chunkserver</a:t>
            </a:r>
            <a:r>
              <a:rPr kumimoji="1" lang="en-US" altLang="zh-CN" dirty="0"/>
              <a:t>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-US" altLang="zh-CN" dirty="0"/>
              <a:t> ...</a:t>
            </a:r>
          </a:p>
          <a:p>
            <a:pPr lvl="1"/>
            <a:r>
              <a:rPr kumimoji="1" lang="en-US" altLang="zh-CN" dirty="0"/>
              <a:t>Order does not matter</a:t>
            </a:r>
          </a:p>
          <a:p>
            <a:r>
              <a:rPr kumimoji="1" lang="en-US" altLang="zh-CN" dirty="0">
                <a:solidFill>
                  <a:srgbClr val="BE384B"/>
                </a:solidFill>
              </a:rPr>
              <a:t>Control flow</a:t>
            </a:r>
          </a:p>
          <a:p>
            <a:pPr lvl="1"/>
            <a:r>
              <a:rPr kumimoji="1" lang="en-US" altLang="zh-CN" dirty="0"/>
              <a:t>Client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-US" altLang="zh-CN" dirty="0"/>
              <a:t> primary </a:t>
            </a:r>
            <a:r>
              <a:rPr lang="en-US" altLang="zh-CN" dirty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-US" altLang="zh-CN" dirty="0"/>
              <a:t> all secondaries</a:t>
            </a:r>
          </a:p>
          <a:p>
            <a:pPr lvl="1"/>
            <a:r>
              <a:rPr kumimoji="1" lang="en-US" altLang="zh-CN" dirty="0"/>
              <a:t>Order maintained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(also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concurrent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writes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multiple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clients)</a:t>
            </a:r>
          </a:p>
          <a:p>
            <a:r>
              <a:rPr kumimoji="1" lang="en-US" altLang="zh-CN" dirty="0">
                <a:solidFill>
                  <a:srgbClr val="BE384B"/>
                </a:solidFill>
              </a:rPr>
              <a:t>Chunk version </a:t>
            </a:r>
            <a:r>
              <a:rPr kumimoji="1" lang="en-US" altLang="zh-CN" b="0" dirty="0"/>
              <a:t>numbers are used to detect if any replica has stale data 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maintained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primary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chunkserver</a:t>
            </a:r>
            <a:endParaRPr kumimoji="1" lang="en-US" altLang="zh-CN" dirty="0"/>
          </a:p>
          <a:p>
            <a:pPr lvl="1">
              <a:lnSpc>
                <a:spcPct val="130000"/>
              </a:lnSpc>
            </a:pP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replaced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73EF2E-E6DA-EE40-AC81-9DF08DD5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178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A7B6C-48FA-122C-BCD9-6E2CD49B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GFS write is beneficial </a:t>
            </a:r>
            <a:r>
              <a:rPr kumimoji="1" lang="en-US" altLang="zh-CN"/>
              <a:t>for atomic append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C810D-A995-BD04-C7AC-0014A6735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3771636"/>
          </a:xfrm>
        </p:spPr>
        <p:txBody>
          <a:bodyPr/>
          <a:lstStyle/>
          <a:p>
            <a:r>
              <a:rPr kumimoji="1" lang="en-US" altLang="zh-CN" dirty="0"/>
              <a:t>Review: GFS workloads (Google search at 2003) </a:t>
            </a:r>
          </a:p>
          <a:p>
            <a:r>
              <a:rPr kumimoji="1" lang="en-US" altLang="zh-CN" b="0" dirty="0"/>
              <a:t>Most files are </a:t>
            </a:r>
            <a:r>
              <a:rPr kumimoji="1" lang="en-US" altLang="zh-CN" dirty="0">
                <a:solidFill>
                  <a:srgbClr val="BE384B"/>
                </a:solidFill>
              </a:rPr>
              <a:t>appended</a:t>
            </a:r>
            <a:r>
              <a:rPr kumimoji="1" lang="en-US" altLang="zh-CN" b="0" dirty="0"/>
              <a:t>, not </a:t>
            </a:r>
            <a:r>
              <a:rPr kumimoji="1" lang="en-US" altLang="zh-CN" b="0" dirty="0">
                <a:solidFill>
                  <a:schemeClr val="tx1"/>
                </a:solidFill>
              </a:rPr>
              <a:t>overwritten (why? E.g., add new web pages to the Google’s global store)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Random</a:t>
            </a:r>
            <a:r>
              <a:rPr kumimoji="1" lang="en-US" altLang="zh-CN" dirty="0"/>
              <a:t> writes within a file are </a:t>
            </a:r>
            <a:r>
              <a:rPr kumimoji="1" lang="en-US" altLang="zh-CN" b="1" dirty="0">
                <a:solidFill>
                  <a:srgbClr val="BE384B"/>
                </a:solidFill>
              </a:rPr>
              <a:t>rare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Means we need to provide efficient </a:t>
            </a:r>
            <a:r>
              <a:rPr kumimoji="1" lang="en-US" altLang="zh-CN" b="1" dirty="0">
                <a:solidFill>
                  <a:srgbClr val="BE384B"/>
                </a:solidFill>
              </a:rPr>
              <a:t>appends </a:t>
            </a:r>
          </a:p>
          <a:p>
            <a:r>
              <a:rPr kumimoji="1" lang="en-US" altLang="zh-CN" dirty="0"/>
              <a:t>Append is always consistent, even GFS provides a weak consistency model </a:t>
            </a:r>
          </a:p>
          <a:p>
            <a:pPr lvl="1"/>
            <a:r>
              <a:rPr kumimoji="1" lang="en-US" altLang="zh-CN" dirty="0"/>
              <a:t>i.e., all the files eventually will be the same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E247FD-EEC0-D8C1-F45D-E46EA53C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400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4212B-567E-E64B-ADF0-743C1A16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Naming in GFS: simple flat naming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01823F-E1D5-2F46-B731-60B428E1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 </a:t>
            </a:r>
            <a:r>
              <a:rPr kumimoji="1" lang="en-US" altLang="zh-CN" dirty="0">
                <a:solidFill>
                  <a:srgbClr val="BE384B"/>
                </a:solidFill>
              </a:rPr>
              <a:t>per-directory</a:t>
            </a:r>
            <a:r>
              <a:rPr kumimoji="1" lang="en-US" altLang="zh-CN" dirty="0"/>
              <a:t> data structure like most file systems</a:t>
            </a:r>
          </a:p>
          <a:p>
            <a:pPr lvl="1"/>
            <a:r>
              <a:rPr kumimoji="1" lang="en-US" altLang="zh-CN" dirty="0"/>
              <a:t>E.g., directory file contains names of all files in the directory</a:t>
            </a:r>
          </a:p>
          <a:p>
            <a:r>
              <a:rPr kumimoji="1" lang="en-US" altLang="zh-CN" dirty="0"/>
              <a:t>No aliases (i.e.,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 or symbolic links)</a:t>
            </a:r>
          </a:p>
          <a:p>
            <a:r>
              <a:rPr kumimoji="1" lang="en-US" altLang="zh-CN" dirty="0"/>
              <a:t>Namespace is </a:t>
            </a:r>
            <a:r>
              <a:rPr kumimoji="1" lang="en-US" altLang="zh-CN" dirty="0">
                <a:solidFill>
                  <a:srgbClr val="BE384B"/>
                </a:solidFill>
              </a:rPr>
              <a:t>a single lookup table</a:t>
            </a:r>
          </a:p>
          <a:p>
            <a:pPr lvl="1"/>
            <a:r>
              <a:rPr kumimoji="1" lang="en-US" altLang="zh-CN" dirty="0"/>
              <a:t>Maps pathnames to metadata</a:t>
            </a:r>
          </a:p>
          <a:p>
            <a:pPr lvl="1"/>
            <a:r>
              <a:rPr kumimoji="1" lang="en-US" altLang="zh-CN" dirty="0"/>
              <a:t>Similar to the key-value store (described today)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1ADD-4971-BD43-BD50-3EF1D4AE1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35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0E115-033A-2C47-B46C-CFF97857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HDFS: another popular (open-source) DFS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680F0-15AA-754C-BA41-016A6D0BA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BE384B"/>
                </a:solidFill>
              </a:rPr>
              <a:t>H</a:t>
            </a:r>
            <a:r>
              <a:rPr kumimoji="1" lang="en-US" altLang="zh-CN" b="0" dirty="0"/>
              <a:t>adoop </a:t>
            </a:r>
            <a:r>
              <a:rPr kumimoji="1" lang="en-US" altLang="zh-CN" dirty="0">
                <a:solidFill>
                  <a:srgbClr val="BE384B"/>
                </a:solidFill>
              </a:rPr>
              <a:t>D</a:t>
            </a:r>
            <a:r>
              <a:rPr kumimoji="1" lang="en-US" altLang="zh-CN" b="0" dirty="0"/>
              <a:t>istributed </a:t>
            </a:r>
            <a:r>
              <a:rPr kumimoji="1" lang="en-US" altLang="zh-CN" dirty="0">
                <a:solidFill>
                  <a:srgbClr val="BE384B"/>
                </a:solidFill>
              </a:rPr>
              <a:t>FS</a:t>
            </a:r>
          </a:p>
          <a:p>
            <a:r>
              <a:rPr kumimoji="1" lang="en-US" altLang="zh-CN" b="0" dirty="0">
                <a:solidFill>
                  <a:schemeClr val="tx1"/>
                </a:solidFill>
              </a:rPr>
              <a:t>Primary storage system for </a:t>
            </a:r>
            <a:r>
              <a:rPr kumimoji="1" lang="en-US" altLang="zh-CN" dirty="0">
                <a:solidFill>
                  <a:srgbClr val="BE384B"/>
                </a:solidFill>
              </a:rPr>
              <a:t>Hadoop</a:t>
            </a:r>
            <a:r>
              <a:rPr kumimoji="1" lang="en-US" altLang="zh-CN" b="0" dirty="0">
                <a:solidFill>
                  <a:schemeClr val="tx1"/>
                </a:solidFill>
              </a:rPr>
              <a:t> apps</a:t>
            </a:r>
          </a:p>
          <a:p>
            <a:endParaRPr kumimoji="1" lang="zh-CN" altLang="en-US" dirty="0">
              <a:solidFill>
                <a:srgbClr val="BE384B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61CC33-56F3-3F46-B922-6EF631E8A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6" name="Picture 3" descr="Z:\Teaching\sjtu\DS\2013\slides\lec13-dfs\hadoop-logo-2.gif">
            <a:extLst>
              <a:ext uri="{FF2B5EF4-FFF2-40B4-BE49-F238E27FC236}">
                <a16:creationId xmlns:a16="http://schemas.microsoft.com/office/drawing/2014/main" id="{44C2FD96-3D5D-D347-9DA6-7593FBEE0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30" y="2267032"/>
            <a:ext cx="162877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Z:\Teaching\sjtu\DS\2013\slides\lec13-dfs\Apache-HBase-thumb.png">
            <a:extLst>
              <a:ext uri="{FF2B5EF4-FFF2-40B4-BE49-F238E27FC236}">
                <a16:creationId xmlns:a16="http://schemas.microsoft.com/office/drawing/2014/main" id="{1C9A3DF1-8078-DE47-82C6-ED01EA0F0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8" t="12376" r="7972" b="12376"/>
          <a:stretch/>
        </p:blipFill>
        <p:spPr bwMode="auto">
          <a:xfrm>
            <a:off x="5064540" y="3406747"/>
            <a:ext cx="1351599" cy="9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Z:\Teaching\sjtu\DS\2013\slides\lec13-dfs\Cassandra_logo.svg.png">
            <a:extLst>
              <a:ext uri="{FF2B5EF4-FFF2-40B4-BE49-F238E27FC236}">
                <a16:creationId xmlns:a16="http://schemas.microsoft.com/office/drawing/2014/main" id="{60397FFC-100F-D24A-B47B-82D7B641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649" y="3477034"/>
            <a:ext cx="1050459" cy="7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Z:\Teaching\sjtu\DS\2013\slides\lec13-dfs\avro-logo.png">
            <a:extLst>
              <a:ext uri="{FF2B5EF4-FFF2-40B4-BE49-F238E27FC236}">
                <a16:creationId xmlns:a16="http://schemas.microsoft.com/office/drawing/2014/main" id="{C992FC0F-D6FA-2C40-87B9-0BC37293B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673" y="4273615"/>
            <a:ext cx="1268413" cy="3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Z:\Teaching\sjtu\DS\2013\slides\lec13-dfs\mahout.png">
            <a:extLst>
              <a:ext uri="{FF2B5EF4-FFF2-40B4-BE49-F238E27FC236}">
                <a16:creationId xmlns:a16="http://schemas.microsoft.com/office/drawing/2014/main" id="{9B80D775-7CC7-B34B-80B9-994B42A8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001" y="4572631"/>
            <a:ext cx="1821072" cy="76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Z:\Teaching\sjtu\DS\2013\slides\lec13-dfs\nutch.gif">
            <a:extLst>
              <a:ext uri="{FF2B5EF4-FFF2-40B4-BE49-F238E27FC236}">
                <a16:creationId xmlns:a16="http://schemas.microsoft.com/office/drawing/2014/main" id="{85231D8A-767D-D140-AE6F-B32E7A0A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00" y="4690452"/>
            <a:ext cx="1407249" cy="52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:\Teaching\sjtu\DS\2013\slides\lec13-dfs\oozie.jpg">
            <a:extLst>
              <a:ext uri="{FF2B5EF4-FFF2-40B4-BE49-F238E27FC236}">
                <a16:creationId xmlns:a16="http://schemas.microsoft.com/office/drawing/2014/main" id="{20D4F6E8-15FF-7547-9578-117B5CB1D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84" b="36057"/>
          <a:stretch/>
        </p:blipFill>
        <p:spPr bwMode="auto">
          <a:xfrm>
            <a:off x="3169372" y="3223725"/>
            <a:ext cx="1752261" cy="6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Z:\Teaching\sjtu\DS\2013\slides\lec13-dfs\zookeeper_logo.png">
            <a:extLst>
              <a:ext uri="{FF2B5EF4-FFF2-40B4-BE49-F238E27FC236}">
                <a16:creationId xmlns:a16="http://schemas.microsoft.com/office/drawing/2014/main" id="{F93DAF55-A59F-3943-BB52-7213A941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724371"/>
            <a:ext cx="902009" cy="1283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Z:\Teaching\sjtu\DS\2013\slides\lec13-dfs\maha.png">
            <a:extLst>
              <a:ext uri="{FF2B5EF4-FFF2-40B4-BE49-F238E27FC236}">
                <a16:creationId xmlns:a16="http://schemas.microsoft.com/office/drawing/2014/main" id="{95C5B140-1260-5745-A014-426A6649C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494" y="4236811"/>
            <a:ext cx="1079360" cy="107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Z:\Teaching\sjtu\DS\2013\slides\lec13-dfs\hive_logo_medium.jpg">
            <a:extLst>
              <a:ext uri="{FF2B5EF4-FFF2-40B4-BE49-F238E27FC236}">
                <a16:creationId xmlns:a16="http://schemas.microsoft.com/office/drawing/2014/main" id="{F3385075-662A-D74D-89DD-DC40DF00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123" y="3755012"/>
            <a:ext cx="1046193" cy="96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1" descr="Z:\Teaching\sjtu\DS\2013\slides\lec13-dfs\pig_logo.jpg">
            <a:extLst>
              <a:ext uri="{FF2B5EF4-FFF2-40B4-BE49-F238E27FC236}">
                <a16:creationId xmlns:a16="http://schemas.microsoft.com/office/drawing/2014/main" id="{7C4AD213-9335-D244-9E5E-DFE790315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0" r="23838" b="20439"/>
          <a:stretch/>
        </p:blipFill>
        <p:spPr bwMode="auto">
          <a:xfrm>
            <a:off x="320139" y="3724371"/>
            <a:ext cx="1066800" cy="141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217225D-97C5-8E4B-BDFF-3F0F8DEB2BFB}"/>
              </a:ext>
            </a:extLst>
          </p:cNvPr>
          <p:cNvSpPr/>
          <p:nvPr/>
        </p:nvSpPr>
        <p:spPr>
          <a:xfrm>
            <a:off x="2438400" y="2267032"/>
            <a:ext cx="5867400" cy="959681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173038" indent="-173038"/>
            <a:r>
              <a:rPr lang="en-US" altLang="zh-CN" sz="2000" dirty="0"/>
              <a:t>A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</a:t>
            </a:r>
            <a:r>
              <a:rPr lang="en-US" altLang="zh-CN" sz="2000" dirty="0"/>
              <a:t> that allows for the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distributed</a:t>
            </a:r>
            <a:r>
              <a:rPr lang="en-US" altLang="zh-CN" sz="2000" dirty="0"/>
              <a:t> processing of </a:t>
            </a:r>
            <a:r>
              <a:rPr lang="en-US" altLang="zh-CN" sz="2000" dirty="0">
                <a:solidFill>
                  <a:srgbClr val="BE384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</a:t>
            </a:r>
            <a:r>
              <a:rPr lang="en-US" altLang="zh-CN" sz="2000" dirty="0"/>
              <a:t> data sets across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clusters</a:t>
            </a:r>
            <a:r>
              <a:rPr lang="en-US" altLang="zh-CN" sz="2000" dirty="0"/>
              <a:t> of computers</a:t>
            </a:r>
          </a:p>
        </p:txBody>
      </p:sp>
    </p:spTree>
    <p:extLst>
      <p:ext uri="{BB962C8B-B14F-4D97-AF65-F5344CB8AC3E}">
        <p14:creationId xmlns:p14="http://schemas.microsoft.com/office/powerpoint/2010/main" val="56455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73DE3-0130-7547-A9DB-31051427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 Goals &amp; Assumptions of HDFS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3B5A74-69A6-C849-8C24-CB38D8E2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HDFS is an </a:t>
            </a:r>
            <a:r>
              <a:rPr kumimoji="1" lang="en-US" altLang="zh-CN" dirty="0">
                <a:solidFill>
                  <a:srgbClr val="BE384B"/>
                </a:solidFill>
              </a:rPr>
              <a:t>open source </a:t>
            </a:r>
            <a:r>
              <a:rPr kumimoji="1" lang="en-US" altLang="zh-CN" dirty="0"/>
              <a:t>(Apache) implementation </a:t>
            </a:r>
            <a:r>
              <a:rPr kumimoji="1" lang="en-US" altLang="zh-CN" dirty="0">
                <a:solidFill>
                  <a:srgbClr val="BE384B"/>
                </a:solidFill>
              </a:rPr>
              <a:t>inspired by GFS </a:t>
            </a:r>
            <a:r>
              <a:rPr kumimoji="1" lang="en-US" altLang="zh-CN" dirty="0"/>
              <a:t>design</a:t>
            </a:r>
          </a:p>
          <a:p>
            <a:r>
              <a:rPr kumimoji="1" lang="en-US" altLang="zh-CN" dirty="0"/>
              <a:t>Similar goals as GFS</a:t>
            </a:r>
          </a:p>
          <a:p>
            <a:pPr lvl="1"/>
            <a:r>
              <a:rPr kumimoji="1" lang="en-US" altLang="zh-CN" dirty="0"/>
              <a:t>Run on commodity hardware</a:t>
            </a:r>
          </a:p>
          <a:p>
            <a:pPr lvl="1"/>
            <a:r>
              <a:rPr kumimoji="1" lang="en-US" altLang="zh-CN" dirty="0"/>
              <a:t>Highly fault tolerant</a:t>
            </a:r>
          </a:p>
          <a:p>
            <a:pPr lvl="1"/>
            <a:r>
              <a:rPr kumimoji="1" lang="en-US" altLang="zh-CN" dirty="0"/>
              <a:t>High throughput &amp; large-scale deployments</a:t>
            </a:r>
          </a:p>
          <a:p>
            <a:pPr lvl="1"/>
            <a:r>
              <a:rPr kumimoji="1" lang="en-US" altLang="zh-CN" dirty="0"/>
              <a:t>…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8ADD53-42BF-D94B-BB13-7471B2D6B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307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515826-B9BB-DC47-BA38-7503AFBF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ways for accessing remote files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344E9-F57B-DC44-93BE-1186EA92F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312368"/>
          </a:xfrm>
        </p:spPr>
        <p:txBody>
          <a:bodyPr/>
          <a:lstStyle/>
          <a:p>
            <a:r>
              <a:rPr kumimoji="1" lang="en-US" altLang="zh-CN" b="0" dirty="0"/>
              <a:t>Many familiar ways, </a:t>
            </a:r>
            <a:r>
              <a:rPr kumimoji="1" lang="en-US" altLang="zh-CN" dirty="0">
                <a:solidFill>
                  <a:srgbClr val="BE384B"/>
                </a:solidFill>
              </a:rPr>
              <a:t>FTP</a:t>
            </a:r>
            <a:r>
              <a:rPr kumimoji="1" lang="en-US" altLang="zh-CN" b="0" dirty="0"/>
              <a:t>, </a:t>
            </a:r>
            <a:r>
              <a:rPr kumimoji="1" lang="en-US" altLang="zh-CN" dirty="0">
                <a:solidFill>
                  <a:srgbClr val="BE384B"/>
                </a:solidFill>
              </a:rPr>
              <a:t>telnet</a:t>
            </a:r>
            <a:r>
              <a:rPr kumimoji="1" lang="en-US" altLang="zh-CN" b="0" dirty="0"/>
              <a:t>, </a:t>
            </a:r>
            <a:r>
              <a:rPr kumimoji="1" lang="zh-CN" altLang="en-US" b="0" dirty="0"/>
              <a:t>网盘</a:t>
            </a:r>
            <a:r>
              <a:rPr kumimoji="1" lang="en-US" altLang="zh-CN" b="0" dirty="0"/>
              <a:t>…</a:t>
            </a:r>
          </a:p>
          <a:p>
            <a:pPr lvl="1"/>
            <a:r>
              <a:rPr kumimoji="1" lang="en-US" altLang="zh-CN" b="0" dirty="0"/>
              <a:t>Explicit access (knowing it is a distributed file system) </a:t>
            </a:r>
          </a:p>
          <a:p>
            <a:pPr lvl="1"/>
            <a:r>
              <a:rPr kumimoji="1" lang="en-US" altLang="zh-CN" b="0" dirty="0"/>
              <a:t>User-directed connection to access remote resource</a:t>
            </a:r>
          </a:p>
          <a:p>
            <a:endParaRPr kumimoji="1" lang="en-US" altLang="zh-CN" b="0" dirty="0"/>
          </a:p>
          <a:p>
            <a:r>
              <a:rPr kumimoji="1" lang="en-US" altLang="zh-CN" b="0" dirty="0"/>
              <a:t>There is also transparent approach (</a:t>
            </a:r>
            <a:r>
              <a:rPr kumimoji="1" lang="en-US" altLang="zh-CN" dirty="0">
                <a:solidFill>
                  <a:srgbClr val="FF0000"/>
                </a:solidFill>
              </a:rPr>
              <a:t>Distributed file system</a:t>
            </a:r>
            <a:r>
              <a:rPr kumimoji="1" lang="en-US" altLang="zh-CN" b="0" dirty="0"/>
              <a:t>) </a:t>
            </a:r>
          </a:p>
          <a:p>
            <a:pPr lvl="1"/>
            <a:r>
              <a:rPr kumimoji="1" lang="en-US" altLang="zh-CN" b="0" dirty="0"/>
              <a:t>E.g., NFS, GFS, etc. </a:t>
            </a:r>
          </a:p>
          <a:p>
            <a:pPr lvl="1"/>
            <a:r>
              <a:rPr kumimoji="1" lang="en-US" altLang="zh-CN" b="0" dirty="0"/>
              <a:t>Applications </a:t>
            </a:r>
            <a:r>
              <a:rPr kumimoji="1" lang="en-US" altLang="zh-CN" dirty="0"/>
              <a:t>access the remote files like a local file 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E81DD7-4209-7043-AFC7-B16CB24D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331A034-A627-4D43-B43D-A0DC8D40D618}"/>
              </a:ext>
            </a:extLst>
          </p:cNvPr>
          <p:cNvSpPr/>
          <p:nvPr/>
        </p:nvSpPr>
        <p:spPr>
          <a:xfrm>
            <a:off x="395536" y="2785492"/>
            <a:ext cx="7128792" cy="1368152"/>
          </a:xfrm>
          <a:prstGeom prst="rect">
            <a:avLst/>
          </a:pr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0989FE-8F0F-38DB-5488-569B81C60449}"/>
              </a:ext>
            </a:extLst>
          </p:cNvPr>
          <p:cNvSpPr txBox="1"/>
          <p:nvPr/>
        </p:nvSpPr>
        <p:spPr>
          <a:xfrm>
            <a:off x="5623673" y="3968978"/>
            <a:ext cx="312479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/>
            <a:r>
              <a:rPr kumimoji="1" lang="en-US" altLang="zh-CN" dirty="0"/>
              <a:t>Focus of the last lecture</a:t>
            </a:r>
            <a:endParaRPr kumimoji="1"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3722044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0DA09-5FD6-AC4A-B1CC-D89AF39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HDFS files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9AF50-8EA5-7A4B-BF88-3127E01AB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462F4C-F215-CE48-A8AE-6E43EFBB8612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C4CDADBD-F2A1-EB40-9C3E-33457D0A5749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A8E0669A-E7FC-2748-BEEC-FDAE3BC6FB22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F6409610-5EF9-CF4B-8571-1CB5538DA655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566D4AAE-312D-1349-A04D-45731D7BB56F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892B25C-949E-7D4F-818E-C3708620AA25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251EA8BC-1459-F04F-87EB-C341AB1A5D8F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23D4CB81-6776-9543-A7B5-D8F63F6F88F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A07D026-19B3-4A4C-B687-4B29B974CE28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D762BD37-24D5-3548-B150-D94288AACA54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A0027B8C-2FB9-CA4E-8E25-13DC8D989929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0CB037C-0A6A-AD43-A79C-6FA4A965B894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DE14B92B-EAF9-674E-8FDC-5766F7975F35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5B23803F-8136-EF49-A405-4B811176BDF4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D696C97A-663B-6F41-9435-56B94597CBBA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72FFA50D-7A70-E447-B7BA-B389294E5B85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6E74AF6B-65F1-154F-8830-96B40A5D3A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8442BCB9-D237-4549-9955-1FBEE0C636B0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E6571B2E-DD69-FE4F-A517-D3EC45E954E1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8ACE55EF-E3E1-B34C-8C1C-21617DF4759C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09B8F899-006E-2F49-B538-6552528428D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D7C7D9FA-B6C1-324B-BBA9-A76DE4709A0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91E4109B-FBEF-0F42-A72C-143A451216DA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D4DC9434-E013-2B49-8EDE-2BE7A0BA3294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853C18DA-15D6-F64D-BBD8-10D1FF3E990B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90BC6DC0-C6D9-3246-B454-583A3A3052C7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05160CE3-79CB-904A-B665-77B55D127FD6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72449A9D-7FCF-BB4F-B96F-EEBD561C51DB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4AC90DC5-674A-4949-A3AE-FED9952E5393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6BEFB38A-4C56-264B-9ED9-3F370C16FBBA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22EF02CA-900A-B84C-B70B-7D20EF2D2189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B1DE7CC4-3717-254D-A2B2-97C38B60A455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69B24CD4-FC6F-C244-AC5F-A09E828E7336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97143943-B2C9-1842-AF85-CA1A74B5341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3A3ECA0D-4D28-7F45-9DC7-695A21EC8161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7F252379-4BBF-494B-BE9C-7E8C9D7BC289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42BBC4B4-9A29-8049-8C37-F5FB1C7BB638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BA1ACA7E-E435-524A-9DBB-5436CC85F0C5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38B66738-002E-ED4C-B31F-F80B7B28934D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07EAD448-8AF0-B149-8A95-B8FDA8EDFAF8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2050C74F-EDDD-7C44-AB7D-CF7BEF19793F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6F85576C-4676-BE41-BB12-C06AEE65B486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03D0BF66-3DBB-8E44-913F-EE3DB319360B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3AA890AD-0BC1-3043-A752-D372E35A336E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FA851511-CA27-824B-B4AC-BAF960A3590A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8301CE91-A078-8B49-A70D-DD10FF5D7BD5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A2F52680-8B4E-C54B-8B99-41F6972487ED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C18492D9-C71A-0D4A-A8F6-7CAF9593E754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019075D1-F6E6-474A-9124-0D29C6CDEEAF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1926F08E-45CF-2B47-A4AF-D6A3F2A70D3E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6642DB00-35D5-D045-AC68-9AF96A0B5383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D557C2B-5969-A041-B7C6-8B78DC5C777A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FSImage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C6F2F07A-4B1F-6E4D-8ACF-D346F6537CE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EditLog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8FAA5DAA-3160-3D40-A2D1-05F1D03DD8EC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EB1A901C-2445-2A45-A8FA-3AFE570D79F4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6987AC9B-4131-174E-B66F-6C8CA374262B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3FA15FE6-B0B3-4349-9BCF-E2A442C7FA94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071A2B02-2769-A447-863B-D4B03F66D7FD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205B83C9-EC04-4B44-9FFA-B86E68BF0A3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A3654D77-7FCB-5045-B0C6-F7A62F8A2DEA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A4C6BAF8-372E-2A4E-AEDA-561A41C24D26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A8C00488-A3BE-AA49-A8F0-F66B45EC162C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0000AC34-2C6F-DF41-AC3D-52FC3BB9143F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D27C8133-B9F4-F541-A3BC-806570C63C2F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8D8E9F23-8DFD-4643-8438-1FB6D86EB43C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F64FB759-EE87-FA4F-ABB7-EE34E5C47BA9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72DF301B-3607-3F4E-819D-646E628A9455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03294624-14DC-A145-ACB5-28F2CE0F0350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E77D90CD-FEDE-184D-81D8-D50E4D1FBA46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FED7A254-C60B-3440-BDF1-DB6E02CF68EC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71333F3A-52AE-1A48-BB57-5E2F311C51A2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66FE8008-528D-984A-BFB5-8BD3777E15C9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82747FE1-D1A4-F649-B8A2-BBCCC4E12C78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2BC6D357-31C1-7940-98E4-C43B986DA9A7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03D091B2-575F-9E4C-AE78-58E46F569189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928B0BF3-0702-704D-912E-257E751A7166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9251E691-2D9B-9B4B-B5CF-1E3EBD708D62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05C1DE86-ABE0-3C46-84A0-B1B8FBEBD5D0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9BA1ADA5-1C6D-D540-B84C-CB5DA3F512B1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8AF57C6-FBA1-FD4E-A4AC-DCCC1246A5F9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F1CF27EF-8678-F847-B041-BEE45B422A76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DE13271B-6A8D-544B-A917-B6A32646AB79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F20FE309-46E9-2443-8D4D-D94DA9647291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35B80BF0-61A5-5A45-9284-AEEE991F4439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24D05B38-31B7-7741-851C-B4CD4F7F782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B0B67955-9416-9348-9D4A-D46CDEB735A9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C406CB38-FE0A-B446-AF28-73F0E36BFA50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B62621EE-7A45-B949-9F39-0459C5FC8B36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833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DataNode</a:t>
            </a:r>
            <a:endParaRPr lang="zh-CN" altLang="en-US" sz="1833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F9E8106B-0C74-D542-B511-D7D47DF7593D}"/>
              </a:ext>
            </a:extLst>
          </p:cNvPr>
          <p:cNvSpPr/>
          <p:nvPr/>
        </p:nvSpPr>
        <p:spPr>
          <a:xfrm>
            <a:off x="5969001" y="1905000"/>
            <a:ext cx="23324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D1F15FA2-FC04-FA41-A61A-D33B1E9A10C8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95284192-3BA6-7646-9229-5C7C332AA950}"/>
              </a:ext>
            </a:extLst>
          </p:cNvPr>
          <p:cNvSpPr/>
          <p:nvPr/>
        </p:nvSpPr>
        <p:spPr>
          <a:xfrm>
            <a:off x="611561" y="4710379"/>
            <a:ext cx="1276440" cy="27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500" dirty="0" err="1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NameNode</a:t>
            </a:r>
            <a:endParaRPr lang="zh-CN" altLang="en-US" sz="1500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9" name="Rectangle 122">
            <a:extLst>
              <a:ext uri="{FF2B5EF4-FFF2-40B4-BE49-F238E27FC236}">
                <a16:creationId xmlns:a16="http://schemas.microsoft.com/office/drawing/2014/main" id="{9FC27100-C6AB-8147-9833-4C15E434141B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blocks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100" name="Rectangle 128">
            <a:extLst>
              <a:ext uri="{FF2B5EF4-FFF2-40B4-BE49-F238E27FC236}">
                <a16:creationId xmlns:a16="http://schemas.microsoft.com/office/drawing/2014/main" id="{1E613558-8956-A14F-B047-A186EC64E9AE}"/>
              </a:ext>
            </a:extLst>
          </p:cNvPr>
          <p:cNvSpPr/>
          <p:nvPr/>
        </p:nvSpPr>
        <p:spPr>
          <a:xfrm>
            <a:off x="5969001" y="3034234"/>
            <a:ext cx="233249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Blocks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DataNodes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Verdana" pitchFamily="34" charset="0"/>
              <a:cs typeface="Verdana" pitchFamily="34" charset="0"/>
            </a:endParaRPr>
          </a:p>
        </p:txBody>
      </p:sp>
      <p:sp>
        <p:nvSpPr>
          <p:cNvPr id="101" name="Rectangle 129">
            <a:extLst>
              <a:ext uri="{FF2B5EF4-FFF2-40B4-BE49-F238E27FC236}">
                <a16:creationId xmlns:a16="http://schemas.microsoft.com/office/drawing/2014/main" id="{B24F6E69-D48A-DC49-80C9-BE9D397B8E47}"/>
              </a:ext>
            </a:extLst>
          </p:cNvPr>
          <p:cNvSpPr/>
          <p:nvPr/>
        </p:nvSpPr>
        <p:spPr>
          <a:xfrm>
            <a:off x="5134394" y="4597758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NameNode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021050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454A4-7BBD-6A40-A0F0-10DFF9B5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GFS files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38903-47EB-C144-B3DB-26255B8D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862A7-91AD-7C41-A897-9949EAE5A97F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1605E1B1-C2A4-D84E-B37B-ED48D6128B91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BD2C39F2-1E60-A942-BA4F-FF27B9BBA411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61BF1965-A79A-1847-9D08-6F255340222A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98C86594-78A2-9F4E-8B44-B12E3EAAC460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1D3F529-81A4-F447-B1FE-5791ACB69C50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B741CAD6-7481-7645-8083-CD2C862733B1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8F3BE5A7-BBA6-4B41-8182-5DD7DF89829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705DBE3-CB06-7642-B789-B65B37991D63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4B1114BC-CE9B-6A43-B6EE-A2FF042622DF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1D9DEF66-14B8-2E4F-9F60-EFD79B94C2F3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4158941-D4B6-F447-810A-60079248E5FB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9DBC90A8-94A8-F844-B78B-5602A4A7F1BE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078108A3-76F5-394D-8500-40CF866447DC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EAF55079-9ACC-1748-B76E-1F09975DE8A9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9D8B0E72-B5F5-174D-AD18-6A23B4E45DF3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9B43B419-D3F8-A646-8FFC-1B778F65A8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621DB13B-AA0B-5F4C-8C0B-39C4A7EC0CD4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A9FD772F-37CC-6F4B-A0CB-1B65B3850A30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644B6CEA-71B9-4549-8847-1EEDEBB66327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6EE22605-E92F-B449-96ED-EB9E8A81F8E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7DC2684E-F3FC-0243-8AC7-C6AE2C2F692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359814B1-80BE-F945-B3E9-62701358E69D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2FD755FF-B91C-5849-81E9-F60E1B804E7D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CF7C3D3-31F5-4548-82E4-65725DE3FF62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13AC33EB-6242-A143-A311-F4B4A4AB79C8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E894FE55-0909-D548-8D5D-41C1A5208F44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A6BFF497-7BF1-594E-A625-742592094063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CE6638BC-F378-D04F-B805-C0062F6C2D51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4BBE0201-8587-1242-A8D8-C0DDED34A70B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0BF59E17-9981-5649-B816-16E050036008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3406836C-34CF-194B-A1B1-9A91BC8BB104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1DB6DBFD-7A59-6643-B56C-6758A2A2EBE7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B25317C8-F83A-6F49-AC52-73B9DF7DD94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6D8D76CF-4517-0A4E-AE75-E61B35D19F46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22A92584-17B5-A746-87FD-15AA2831E7D5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52B9805A-822E-4646-874F-40931F3C9D05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68A72A43-9F96-9940-8FED-44FC9A29DAF4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C79C90B0-8024-2149-B769-B6775CA88D37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BB782EAE-1932-A744-86B0-1CF7926388B1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426AB61F-6DEB-EC43-BB09-947140C39652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80182AD2-2FAC-5A49-960B-2C85094B1411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43D51439-49F9-3F48-92A8-88CAF35B0922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6A909C5D-D7F9-FA49-9629-412B412E1FD2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C21B9652-4A5E-4046-9B68-5AA7913199BF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2E21D208-8C46-5841-A270-282D64C74EA0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576FA654-85C2-3240-AB82-D79F91B051A4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D07D5171-8A37-0449-8D04-1BEAD69500D1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3EB8C4CF-49E1-1E43-9258-FCE893DF2A82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9D56E0A6-C049-6442-B321-D0E7326F993F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3BF6D9D0-EB37-4448-9977-C3296D2838F9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459D19C-C687-9942-8AE1-30FC4B590D33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checkpoint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1D590E66-63A0-B845-8368-1269F96D157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operation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2A989DAB-393F-3444-9418-66A299967688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35E58B34-A430-0745-9654-57CFDEE221C6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E0D399B3-5D6E-514B-AF34-8FFAB05EFBDA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7F28001A-9227-BD44-BE50-86C8160CD9F9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A7A44199-44C5-464F-82BE-8F3BB4626AFE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45174D2D-E37D-5A4E-85EC-32B9D79609AC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8ECF597B-AAF8-BA41-A753-44157EB262D7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40B9365E-89A9-E14B-A5DE-0470D34A689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BAF75DE7-B320-E84C-B8F5-F9F39BB9EE1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AB8B54FF-7834-9D4E-85F0-5577CDF35096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52AB73CB-FB45-A542-84E3-E046AF316FDD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1F07D8CF-DCD9-8F43-8EB3-2027C5EC5938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5C523C2-1041-0545-9138-7678172E81EB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F78FCD1F-7954-424E-BADC-4AD8D41AE7E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72BDD02A-8AE0-6C4C-933C-6EA9C5A13BC2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827FAEF5-DE95-2E41-BE47-ACE953D3332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29C10308-6C7E-F84F-8D9D-92E3C4DEA2E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3B1E0FC0-FCDD-8D4F-87A1-266172497DA6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3416E335-6D6D-A84A-947A-1D0A8AEF3937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9CEF3059-7426-A84F-884F-0CECFC54FF6B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C1BDC6B3-E257-5E4D-9460-C7FF9C48146A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ABAE3D41-2655-0940-82F3-C373B1DB5650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B26C90D5-897C-FA4E-9218-EE840B0CAD48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370C7A70-56A9-1247-9AF5-2DD23CCE0D7E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39F5607C-1BAB-7E46-B719-813227C12AF3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831D7709-543D-CE48-AF53-69F956C45E67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F08CDD5-7BE5-E348-8936-8FE23CC8C1CA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E77A1FA1-6E90-6B47-9A52-7FA89E11B493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E4FD810F-2FBF-E14A-83BD-857C81854E04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7180E3AE-85A4-164A-B9F8-FD1AC12963ED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29FF6392-B7AD-7940-8AE0-6B81C6B74612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97B801ED-06DA-D54F-A956-624483B2E9A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234926C0-B479-2B41-9076-F91A29411E78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46EBDC58-31AA-A740-9C97-DCF891A89742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8D793484-D8B9-314D-81C1-2B03F64BD2CB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3" name="Rectangle 122">
            <a:extLst>
              <a:ext uri="{FF2B5EF4-FFF2-40B4-BE49-F238E27FC236}">
                <a16:creationId xmlns:a16="http://schemas.microsoft.com/office/drawing/2014/main" id="{2BE612C2-645E-1946-B156-522F98441694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0EF180F1-8035-7F46-A2CD-8558DFC81968}"/>
              </a:ext>
            </a:extLst>
          </p:cNvPr>
          <p:cNvSpPr/>
          <p:nvPr/>
        </p:nvSpPr>
        <p:spPr>
          <a:xfrm>
            <a:off x="5969001" y="1905000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76350B60-0108-5445-A294-185DC9DD83DC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5591BDA2-56C6-7547-9CE7-EDCE4355A5A2}"/>
              </a:ext>
            </a:extLst>
          </p:cNvPr>
          <p:cNvSpPr/>
          <p:nvPr/>
        </p:nvSpPr>
        <p:spPr>
          <a:xfrm>
            <a:off x="5969001" y="2892555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chunkservers</a:t>
            </a:r>
          </a:p>
        </p:txBody>
      </p:sp>
      <p:sp>
        <p:nvSpPr>
          <p:cNvPr id="97" name="Rectangle 129">
            <a:extLst>
              <a:ext uri="{FF2B5EF4-FFF2-40B4-BE49-F238E27FC236}">
                <a16:creationId xmlns:a16="http://schemas.microsoft.com/office/drawing/2014/main" id="{9BB5B6C3-CFB7-E845-863D-D7F8C24BA179}"/>
              </a:ext>
            </a:extLst>
          </p:cNvPr>
          <p:cNvSpPr/>
          <p:nvPr/>
        </p:nvSpPr>
        <p:spPr>
          <a:xfrm>
            <a:off x="5062999" y="4508500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master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metadata</a:t>
            </a: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472F8D18-9FA9-9846-AE34-80EAAD51E23D}"/>
              </a:ext>
            </a:extLst>
          </p:cNvPr>
          <p:cNvSpPr/>
          <p:nvPr/>
        </p:nvSpPr>
        <p:spPr>
          <a:xfrm>
            <a:off x="889001" y="4710379"/>
            <a:ext cx="99899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4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F8DDD-D1A5-194B-BC67-3D9229B1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83449B-938C-5B42-8B73-03CF1F53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79296" cy="4585692"/>
          </a:xfrm>
        </p:spPr>
        <p:txBody>
          <a:bodyPr/>
          <a:lstStyle/>
          <a:p>
            <a:r>
              <a:rPr kumimoji="1" lang="en-US" altLang="zh-CN" dirty="0"/>
              <a:t>Designing distributed file system (DFS) is not simple </a:t>
            </a:r>
          </a:p>
          <a:p>
            <a:pPr lvl="1"/>
            <a:r>
              <a:rPr kumimoji="1" lang="en-US" altLang="zh-CN" dirty="0"/>
              <a:t>Single-node file system + RPC is insufficient </a:t>
            </a:r>
          </a:p>
          <a:p>
            <a:r>
              <a:rPr kumimoji="1" lang="en-US" altLang="zh-CN" dirty="0"/>
              <a:t>Many design choices for performance, consistency model &amp; failure handling </a:t>
            </a:r>
          </a:p>
          <a:p>
            <a:pPr lvl="1"/>
            <a:r>
              <a:rPr kumimoji="1" lang="en-US" altLang="zh-CN" dirty="0"/>
              <a:t>Interface (both client &amp; RPC) </a:t>
            </a:r>
          </a:p>
          <a:p>
            <a:pPr lvl="1"/>
            <a:r>
              <a:rPr kumimoji="1" lang="en-US" altLang="zh-CN" b="0" dirty="0"/>
              <a:t>Caching (whether or not, cache what) </a:t>
            </a:r>
          </a:p>
          <a:p>
            <a:pPr lvl="1"/>
            <a:r>
              <a:rPr kumimoji="1" lang="en-US" altLang="zh-CN" dirty="0"/>
              <a:t>Access model </a:t>
            </a:r>
          </a:p>
          <a:p>
            <a:r>
              <a:rPr kumimoji="1" lang="en-US" altLang="zh-CN" dirty="0"/>
              <a:t>Two case studies 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NFS</a:t>
            </a:r>
            <a:r>
              <a:rPr kumimoji="1" lang="en-US" altLang="zh-CN" dirty="0"/>
              <a:t>: transparent access files on a remote server 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GFS</a:t>
            </a:r>
            <a:r>
              <a:rPr kumimoji="1" lang="en-US" altLang="zh-CN" dirty="0"/>
              <a:t>: highly-scalable &amp; fault-tolerant DFS optimized for Google’s workload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B90D57-9D09-4A48-BF1C-9FC57013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1556-F266-C241-9B9D-233E3DD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or NFS are not Perfect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126E-BC43-4242-8D3F-1A86AF2E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NFS</a:t>
            </a:r>
          </a:p>
          <a:p>
            <a:pPr lvl="1"/>
            <a:r>
              <a:rPr kumimoji="1" lang="en-US" altLang="zh-CN" dirty="0"/>
              <a:t>Can </a:t>
            </a:r>
            <a:r>
              <a:rPr kumimoji="1" lang="en-US" altLang="zh-CN" b="1" dirty="0">
                <a:solidFill>
                  <a:srgbClr val="BE384B"/>
                </a:solidFill>
              </a:rPr>
              <a:t>not scale </a:t>
            </a:r>
          </a:p>
          <a:p>
            <a:pPr lvl="1"/>
            <a:r>
              <a:rPr kumimoji="1" lang="en-US" altLang="zh-CN" b="0" dirty="0"/>
              <a:t>Is </a:t>
            </a:r>
            <a:r>
              <a:rPr kumimoji="1" lang="en-US" altLang="zh-CN" b="1" dirty="0">
                <a:solidFill>
                  <a:srgbClr val="BE384B"/>
                </a:solidFill>
              </a:rPr>
              <a:t>not fault-tolerant </a:t>
            </a:r>
          </a:p>
          <a:p>
            <a:pPr lvl="1"/>
            <a:r>
              <a:rPr kumimoji="1" lang="en-US" altLang="zh-CN" dirty="0"/>
              <a:t>But is well-enough for many workloads, e.g., sharing the data for experiments in our lab </a:t>
            </a:r>
            <a:r>
              <a:rPr kumimoji="1" lang="en-US" altLang="zh-CN" dirty="0">
                <a:sym typeface="Wingdings" pitchFamily="2" charset="2"/>
              </a:rPr>
              <a:t></a:t>
            </a:r>
            <a:endParaRPr kumimoji="1" lang="en-US" altLang="zh-CN" b="0" dirty="0"/>
          </a:p>
          <a:p>
            <a:r>
              <a:rPr kumimoji="1" lang="en-US" altLang="zh-CN" dirty="0"/>
              <a:t>GFS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Relaxed consistency model</a:t>
            </a:r>
            <a:r>
              <a:rPr kumimoji="1" lang="en-US" altLang="zh-CN" b="0" dirty="0"/>
              <a:t>: the results of concurrent mutations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(except append) are undefined </a:t>
            </a:r>
          </a:p>
          <a:p>
            <a:pPr lvl="1"/>
            <a:r>
              <a:rPr kumimoji="1" lang="en-US" altLang="zh-CN" b="0" dirty="0"/>
              <a:t>Single-node master: single point of failures (the next-generation of GFS refines this, with more advanced techniques developed later)</a:t>
            </a:r>
          </a:p>
          <a:p>
            <a:pPr lvl="1"/>
            <a:r>
              <a:rPr kumimoji="1" lang="en-US" altLang="zh-CN" dirty="0"/>
              <a:t>Work well in Google’s datacenter workloads </a:t>
            </a:r>
            <a:endParaRPr kumimoji="1" lang="en-US" altLang="zh-CN" b="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70A2C-E7F5-5A43-8FBC-3B132763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9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81556-F266-C241-9B9D-233E3DD9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or NFS are not Perfect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126E-BC43-4242-8D3F-1A86AF2E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NFS</a:t>
            </a:r>
          </a:p>
          <a:p>
            <a:pPr lvl="1"/>
            <a:r>
              <a:rPr kumimoji="1" lang="en-US" altLang="zh-CN" dirty="0"/>
              <a:t>Can </a:t>
            </a:r>
            <a:r>
              <a:rPr kumimoji="1" lang="en-US" altLang="zh-CN" b="1" dirty="0">
                <a:solidFill>
                  <a:srgbClr val="BE384B"/>
                </a:solidFill>
              </a:rPr>
              <a:t>not scale </a:t>
            </a:r>
          </a:p>
          <a:p>
            <a:pPr lvl="1"/>
            <a:r>
              <a:rPr kumimoji="1" lang="en-US" altLang="zh-CN" b="0" dirty="0"/>
              <a:t>Is </a:t>
            </a:r>
            <a:r>
              <a:rPr kumimoji="1" lang="en-US" altLang="zh-CN" b="1" dirty="0">
                <a:solidFill>
                  <a:srgbClr val="BE384B"/>
                </a:solidFill>
              </a:rPr>
              <a:t>not fault-tolerant </a:t>
            </a:r>
          </a:p>
          <a:p>
            <a:pPr lvl="1"/>
            <a:r>
              <a:rPr kumimoji="1" lang="en-US" altLang="zh-CN" dirty="0"/>
              <a:t>But is well-enough for many workloads, e.g., sharing the data for experiments in the lab</a:t>
            </a:r>
            <a:endParaRPr kumimoji="1" lang="en-US" altLang="zh-CN" b="0" dirty="0"/>
          </a:p>
          <a:p>
            <a:r>
              <a:rPr kumimoji="1" lang="en-US" altLang="zh-CN" dirty="0"/>
              <a:t>GFS</a:t>
            </a:r>
          </a:p>
          <a:p>
            <a:pPr lvl="1"/>
            <a:r>
              <a:rPr kumimoji="1" lang="en-US" altLang="zh-CN" b="1" dirty="0">
                <a:solidFill>
                  <a:srgbClr val="BE384B"/>
                </a:solidFill>
              </a:rPr>
              <a:t>Relaxed consistency model</a:t>
            </a:r>
            <a:r>
              <a:rPr kumimoji="1" lang="en-US" altLang="zh-CN" b="0" dirty="0"/>
              <a:t>: the results of concurrent mutations (except append) are undefined </a:t>
            </a:r>
          </a:p>
          <a:p>
            <a:pPr lvl="1"/>
            <a:r>
              <a:rPr kumimoji="1" lang="en-US" altLang="zh-CN" b="0" dirty="0"/>
              <a:t>Single-node master: single point of failures (the next-generation of GFS refines this)</a:t>
            </a:r>
          </a:p>
          <a:p>
            <a:pPr lvl="1"/>
            <a:r>
              <a:rPr kumimoji="1" lang="en-US" altLang="zh-CN" dirty="0"/>
              <a:t>Work well in Google’s datacenter workloads </a:t>
            </a:r>
            <a:endParaRPr kumimoji="1" lang="en-US" altLang="zh-CN" b="0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470A2C-E7F5-5A43-8FBC-3B1327634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67DC31-481B-8249-99D0-0570C6D2646B}"/>
              </a:ext>
            </a:extLst>
          </p:cNvPr>
          <p:cNvSpPr/>
          <p:nvPr/>
        </p:nvSpPr>
        <p:spPr>
          <a:xfrm>
            <a:off x="899592" y="5293940"/>
            <a:ext cx="5904656" cy="30729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/>
            <a:r>
              <a:rPr lang="en-US" altLang="zh-CN" dirty="0"/>
              <a:t>For other workloads (e.g., Database) may not sufficient.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63CDAD-2BDC-6F43-8A34-00ED12349545}"/>
              </a:ext>
            </a:extLst>
          </p:cNvPr>
          <p:cNvSpPr/>
          <p:nvPr/>
        </p:nvSpPr>
        <p:spPr>
          <a:xfrm>
            <a:off x="1979712" y="3918375"/>
            <a:ext cx="6984776" cy="30729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/>
            <a:r>
              <a:rPr lang="en-US" altLang="zh-CN" dirty="0"/>
              <a:t>We will see system principles to cope with them in future lectures. </a:t>
            </a:r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8FF5D4C5-DED5-A14D-9D9B-2B7149B33C49}"/>
              </a:ext>
            </a:extLst>
          </p:cNvPr>
          <p:cNvSpPr/>
          <p:nvPr/>
        </p:nvSpPr>
        <p:spPr>
          <a:xfrm>
            <a:off x="6882063" y="4244741"/>
            <a:ext cx="1933114" cy="1205868"/>
          </a:xfrm>
          <a:custGeom>
            <a:avLst/>
            <a:gdLst>
              <a:gd name="connsiteX0" fmla="*/ 0 w 1933114"/>
              <a:gd name="connsiteY0" fmla="*/ 1164657 h 1205868"/>
              <a:gd name="connsiteX1" fmla="*/ 500514 w 1933114"/>
              <a:gd name="connsiteY1" fmla="*/ 1126156 h 1205868"/>
              <a:gd name="connsiteX2" fmla="*/ 490889 w 1933114"/>
              <a:gd name="connsiteY2" fmla="*/ 442762 h 1205868"/>
              <a:gd name="connsiteX3" fmla="*/ 1761423 w 1933114"/>
              <a:gd name="connsiteY3" fmla="*/ 404261 h 1205868"/>
              <a:gd name="connsiteX4" fmla="*/ 1886552 w 1933114"/>
              <a:gd name="connsiteY4" fmla="*/ 0 h 120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114" h="1205868">
                <a:moveTo>
                  <a:pt x="0" y="1164657"/>
                </a:moveTo>
                <a:cubicBezTo>
                  <a:pt x="209349" y="1205564"/>
                  <a:pt x="418699" y="1246472"/>
                  <a:pt x="500514" y="1126156"/>
                </a:cubicBezTo>
                <a:cubicBezTo>
                  <a:pt x="582329" y="1005840"/>
                  <a:pt x="280738" y="563078"/>
                  <a:pt x="490889" y="442762"/>
                </a:cubicBezTo>
                <a:cubicBezTo>
                  <a:pt x="701040" y="322446"/>
                  <a:pt x="1528813" y="478055"/>
                  <a:pt x="1761423" y="404261"/>
                </a:cubicBezTo>
                <a:cubicBezTo>
                  <a:pt x="1994033" y="330467"/>
                  <a:pt x="1940292" y="165233"/>
                  <a:pt x="1886552" y="0"/>
                </a:cubicBezTo>
              </a:path>
            </a:pathLst>
          </a:custGeom>
          <a:noFill/>
          <a:ln w="12700">
            <a:solidFill>
              <a:srgbClr val="BE38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645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46" y="2209428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Does filesystem for storing the data sufficient? </a:t>
            </a:r>
            <a:endParaRPr kumimoji="0" lang="en-US" altLang="zh-CN" b="0" kern="0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42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21AD1-0FDA-B845-AE58-7C87D4E23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Different storage systems </a:t>
            </a:r>
            <a:r>
              <a:rPr kumimoji="1" lang="en-US" altLang="zh-CN" b="0" dirty="0"/>
              <a:t>to support</a:t>
            </a:r>
            <a:r>
              <a:rPr kumimoji="1" lang="en-US" altLang="zh-CN" dirty="0"/>
              <a:t> different type of data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7E0237-D25D-B04E-B8DE-39970885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CDC4A0-7D66-6944-9FA8-577799EA44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0661" y="1561356"/>
            <a:ext cx="4824536" cy="31553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44835DC-7C26-BB46-A46B-372E2EBA6D0E}"/>
              </a:ext>
            </a:extLst>
          </p:cNvPr>
          <p:cNvSpPr/>
          <p:nvPr/>
        </p:nvSpPr>
        <p:spPr>
          <a:xfrm>
            <a:off x="670501" y="2375255"/>
            <a:ext cx="1399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File system</a:t>
            </a:r>
            <a:endParaRPr lang="zh-CN" altLang="en-US" dirty="0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F3B275AF-E77C-9E46-8EC2-4F0DFEE64197}"/>
              </a:ext>
            </a:extLst>
          </p:cNvPr>
          <p:cNvCxnSpPr>
            <a:stCxn id="6" idx="3"/>
          </p:cNvCxnSpPr>
          <p:nvPr/>
        </p:nvCxnSpPr>
        <p:spPr>
          <a:xfrm>
            <a:off x="2069923" y="2559921"/>
            <a:ext cx="400778" cy="31358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1366F0F-F054-074C-A066-1BC3CBA7D47F}"/>
              </a:ext>
            </a:extLst>
          </p:cNvPr>
          <p:cNvSpPr/>
          <p:nvPr/>
        </p:nvSpPr>
        <p:spPr>
          <a:xfrm>
            <a:off x="7632367" y="1777380"/>
            <a:ext cx="121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accent6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Database</a:t>
            </a:r>
            <a:endParaRPr lang="zh-CN" altLang="en-US">
              <a:solidFill>
                <a:schemeClr val="accent6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4ED1C4E-66F6-5C4B-A6B2-F4C3FAC10F8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976183" y="1962046"/>
            <a:ext cx="1656184" cy="184666"/>
          </a:xfrm>
          <a:prstGeom prst="line">
            <a:avLst/>
          </a:prstGeom>
          <a:ln>
            <a:solidFill>
              <a:schemeClr val="accent6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2F705808-6731-0449-BE2D-8FF781F11832}"/>
              </a:ext>
            </a:extLst>
          </p:cNvPr>
          <p:cNvCxnSpPr>
            <a:cxnSpLocks/>
          </p:cNvCxnSpPr>
          <p:nvPr/>
        </p:nvCxnSpPr>
        <p:spPr>
          <a:xfrm flipV="1">
            <a:off x="1764559" y="4532044"/>
            <a:ext cx="1138190" cy="184666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FC45119-3860-C147-A258-B84233256C79}"/>
              </a:ext>
            </a:extLst>
          </p:cNvPr>
          <p:cNvSpPr/>
          <p:nvPr/>
        </p:nvSpPr>
        <p:spPr>
          <a:xfrm>
            <a:off x="340287" y="4608698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Key-value store</a:t>
            </a:r>
            <a:endParaRPr lang="zh-CN" altLang="en-US">
              <a:solidFill>
                <a:srgbClr val="C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26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RocksDB with Dhruba Borthakur and Igor Canadi - Software Engineering Daily">
            <a:extLst>
              <a:ext uri="{FF2B5EF4-FFF2-40B4-BE49-F238E27FC236}">
                <a16:creationId xmlns:a16="http://schemas.microsoft.com/office/drawing/2014/main" id="{9FF7324C-863D-8E46-8ACC-84FFD989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54" y="4516867"/>
            <a:ext cx="2382173" cy="119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006CC8-D6B4-EA41-8B7F-E17F944D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Key-value storage (KVS): system w/ a simpler API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2F01D1-9BFA-0A4B-A590-067CB989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Storage abstraction:</a:t>
            </a:r>
          </a:p>
          <a:p>
            <a:pPr lvl="1"/>
            <a:r>
              <a:rPr kumimoji="1" lang="en-US" altLang="zh-CN" dirty="0"/>
              <a:t>Each data (</a:t>
            </a:r>
            <a:r>
              <a:rPr kumimoji="1" lang="en-US" altLang="zh-CN" b="1" dirty="0"/>
              <a:t>V</a:t>
            </a:r>
            <a:r>
              <a:rPr kumimoji="1" lang="en-US" altLang="zh-CN" dirty="0"/>
              <a:t>alue)  is opaque to the underlying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storage/database</a:t>
            </a:r>
          </a:p>
          <a:p>
            <a:pPr lvl="2"/>
            <a:r>
              <a:rPr kumimoji="1" lang="en-US" altLang="zh-CN" dirty="0"/>
              <a:t>The K and V can be arbitrary byte-sequence (e.g., JSON, int, string)</a:t>
            </a:r>
          </a:p>
          <a:p>
            <a:pPr lvl="1"/>
            <a:r>
              <a:rPr kumimoji="1" lang="en-US" altLang="zh-CN" dirty="0"/>
              <a:t>Indexed by a key (</a:t>
            </a:r>
            <a:r>
              <a:rPr kumimoji="1" lang="en-US" altLang="zh-CN" b="1" dirty="0"/>
              <a:t>K</a:t>
            </a:r>
            <a:r>
              <a:rPr kumimoji="1" lang="en-US" altLang="zh-CN" dirty="0"/>
              <a:t>), which itself is also a data </a:t>
            </a:r>
          </a:p>
          <a:p>
            <a:pPr lvl="1"/>
            <a:r>
              <a:rPr kumimoji="1" lang="en-US" altLang="zh-CN" dirty="0"/>
              <a:t>Stored on disk (tolerate failure &amp; support a large capacity), but can also be in-memory </a:t>
            </a:r>
          </a:p>
          <a:p>
            <a:r>
              <a:rPr kumimoji="1" lang="en-US" altLang="zh-CN" dirty="0"/>
              <a:t>Application-level Interface (API) </a:t>
            </a:r>
          </a:p>
          <a:p>
            <a:pPr lvl="1"/>
            <a:r>
              <a:rPr kumimoji="1" lang="en-US" altLang="zh-CN" dirty="0"/>
              <a:t>Get(K) -&gt; V, Scan(K,N)</a:t>
            </a:r>
          </a:p>
          <a:p>
            <a:pPr lvl="1"/>
            <a:r>
              <a:rPr kumimoji="1" lang="en-US" altLang="zh-CN" dirty="0"/>
              <a:t>Update(K,V), Insert(K,V), Delete(K,V)</a:t>
            </a:r>
          </a:p>
          <a:p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B4FA9A-DAA8-2945-A65A-42C851CA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Picture 2" descr="What is LevelDB and how does it work? - DEV Community">
            <a:extLst>
              <a:ext uri="{FF2B5EF4-FFF2-40B4-BE49-F238E27FC236}">
                <a16:creationId xmlns:a16="http://schemas.microsoft.com/office/drawing/2014/main" id="{AFCB10FC-207D-DD41-AE6F-E21AD6D28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2" y="4801072"/>
            <a:ext cx="1882292" cy="78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dis - Wikipedia">
            <a:extLst>
              <a:ext uri="{FF2B5EF4-FFF2-40B4-BE49-F238E27FC236}">
                <a16:creationId xmlns:a16="http://schemas.microsoft.com/office/drawing/2014/main" id="{0CDCADBE-4E46-D24D-A22D-3981F84CC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07" y="4846233"/>
            <a:ext cx="2382173" cy="79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93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9537D-879F-0A4A-8B10-FE5F7C39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solution to implement a KVS atop of filesystem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483D4E-9BE0-1443-9276-03D93D850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Storage abstraction remapping: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r>
              <a:rPr kumimoji="1" lang="en-US" altLang="zh-CN" b="0" dirty="0"/>
              <a:t> </a:t>
            </a:r>
            <a:r>
              <a:rPr kumimoji="1" lang="en-US" altLang="zh-CN" b="0" dirty="0">
                <a:sym typeface="Wingdings" pitchFamily="2" charset="2"/>
              </a:rPr>
              <a:t> </a:t>
            </a:r>
            <a:r>
              <a:rPr kumimoji="1" lang="en-US" altLang="zh-CN" b="0" dirty="0">
                <a:solidFill>
                  <a:srgbClr val="C00000"/>
                </a:solidFill>
                <a:sym typeface="Wingdings" pitchFamily="2" charset="2"/>
              </a:rPr>
              <a:t>The</a:t>
            </a:r>
            <a:r>
              <a:rPr kumimoji="1" lang="en-US" altLang="zh-CN" b="0" dirty="0">
                <a:sym typeface="Wingdings" pitchFamily="2" charset="2"/>
              </a:rPr>
              <a:t> </a:t>
            </a:r>
            <a:r>
              <a:rPr kumimoji="1" lang="en-US" altLang="zh-CN" b="0" dirty="0">
                <a:solidFill>
                  <a:srgbClr val="C00000"/>
                </a:solidFill>
                <a:sym typeface="Wingdings" pitchFamily="2" charset="2"/>
              </a:rPr>
              <a:t>f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ile name (may include the path) 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  <a:sym typeface="Wingdings" pitchFamily="2" charset="2"/>
              </a:rPr>
              <a:t>Assume the key is not so long</a:t>
            </a:r>
          </a:p>
          <a:p>
            <a:pPr lvl="1"/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Value </a:t>
            </a:r>
            <a:r>
              <a:rPr kumimoji="1" lang="en-US" altLang="zh-CN" dirty="0">
                <a:sym typeface="Wingdings" pitchFamily="2" charset="2"/>
              </a:rPr>
              <a:t> </a:t>
            </a:r>
            <a:r>
              <a:rPr kumimoji="1" lang="en-US" altLang="zh-CN" dirty="0">
                <a:solidFill>
                  <a:srgbClr val="C00000"/>
                </a:solidFill>
                <a:sym typeface="Wingdings" pitchFamily="2" charset="2"/>
              </a:rPr>
              <a:t>The file content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sym typeface="Wingdings" pitchFamily="2" charset="2"/>
              </a:rPr>
              <a:t>So we can store each K,V as a file </a:t>
            </a:r>
          </a:p>
          <a:p>
            <a:r>
              <a:rPr kumimoji="1" lang="en-US" altLang="zh-CN" dirty="0"/>
              <a:t>Application-level Interface (API)  </a:t>
            </a:r>
          </a:p>
          <a:p>
            <a:pPr lvl="1"/>
            <a:r>
              <a:rPr kumimoji="1" lang="en-US" altLang="zh-CN" dirty="0"/>
              <a:t>Get(K) -&gt; V is similar to OPEN(…) + READ(…) </a:t>
            </a:r>
          </a:p>
          <a:p>
            <a:pPr lvl="1"/>
            <a:r>
              <a:rPr kumimoji="1" lang="en-US" altLang="zh-CN" dirty="0"/>
              <a:t>Insert(K,V) -&gt; is similar to CREATE(…) + WRITE(…)</a:t>
            </a:r>
          </a:p>
          <a:p>
            <a:pPr lvl="1"/>
            <a:r>
              <a:rPr kumimoji="1" lang="en-US" altLang="zh-CN" dirty="0"/>
              <a:t>Etc. </a:t>
            </a: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76CB4E-F3BA-9846-93B1-3D8621A73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28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5B18AF-95B3-522F-A1B8-9696256F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KVS’s workloads are different than the filesystem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1FEF8B-D068-7E27-6306-3660B4919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122912" cy="435682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Filesystem</a:t>
            </a:r>
            <a:r>
              <a:rPr kumimoji="1" lang="en-US" altLang="zh-CN" dirty="0"/>
              <a:t> is designed for </a:t>
            </a:r>
            <a:r>
              <a:rPr kumimoji="1" lang="en-US" altLang="zh-CN" dirty="0">
                <a:solidFill>
                  <a:srgbClr val="FF0000"/>
                </a:solidFill>
              </a:rPr>
              <a:t>bulk</a:t>
            </a:r>
            <a:r>
              <a:rPr kumimoji="1" lang="en-US" altLang="zh-CN" dirty="0"/>
              <a:t> storage</a:t>
            </a:r>
          </a:p>
          <a:p>
            <a:pPr lvl="1"/>
            <a:r>
              <a:rPr kumimoji="1" lang="en-US" altLang="zh-CN" dirty="0"/>
              <a:t>E.g., images, videos KV</a:t>
            </a:r>
          </a:p>
          <a:p>
            <a:r>
              <a:rPr kumimoji="1" lang="en-US" altLang="zh-CN" dirty="0"/>
              <a:t>For </a:t>
            </a:r>
            <a:r>
              <a:rPr kumimoji="1" lang="en-US" altLang="zh-CN" dirty="0">
                <a:solidFill>
                  <a:srgbClr val="FF0000"/>
                </a:solidFill>
              </a:rPr>
              <a:t>small</a:t>
            </a:r>
            <a:r>
              <a:rPr kumimoji="1" lang="en-US" altLang="zh-CN" dirty="0"/>
              <a:t> data, we need a way to store them in one file to improve storage efficiency </a:t>
            </a:r>
          </a:p>
          <a:p>
            <a:pPr lvl="1"/>
            <a:r>
              <a:rPr kumimoji="1" lang="en-US" altLang="zh-CN" dirty="0"/>
              <a:t>But question remains: how can we find the data in a file efficiently?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0A0E60-D65A-2B20-67E5-16000B54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FCF5B8-0F43-BDF2-B30F-11CAF9DEBC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1057712"/>
            <a:ext cx="2821379" cy="184524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D54EFA5-3637-5781-EA52-D1AB83B3CFC3}"/>
              </a:ext>
            </a:extLst>
          </p:cNvPr>
          <p:cNvSpPr/>
          <p:nvPr/>
        </p:nvSpPr>
        <p:spPr>
          <a:xfrm>
            <a:off x="5203132" y="3057982"/>
            <a:ext cx="17876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Key-value store</a:t>
            </a:r>
            <a:endParaRPr lang="zh-CN" altLang="en-US" dirty="0">
              <a:solidFill>
                <a:srgbClr val="C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221A3608-96C3-A210-1937-EFECAF8E84F6}"/>
              </a:ext>
            </a:extLst>
          </p:cNvPr>
          <p:cNvCxnSpPr>
            <a:cxnSpLocks/>
          </p:cNvCxnSpPr>
          <p:nvPr/>
        </p:nvCxnSpPr>
        <p:spPr>
          <a:xfrm flipV="1">
            <a:off x="5752238" y="2729369"/>
            <a:ext cx="259922" cy="328613"/>
          </a:xfrm>
          <a:prstGeom prst="line">
            <a:avLst/>
          </a:prstGeom>
          <a:ln>
            <a:solidFill>
              <a:srgbClr val="F4003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17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43482-05BF-E340-8C39-01529520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Review: </a:t>
            </a:r>
            <a:r>
              <a:rPr kumimoji="1" lang="en" altLang="zh-CN" b="1" dirty="0">
                <a:solidFill>
                  <a:srgbClr val="0432FF"/>
                </a:solidFill>
              </a:rPr>
              <a:t>N</a:t>
            </a:r>
            <a:r>
              <a:rPr kumimoji="1" lang="en" altLang="zh-CN" dirty="0"/>
              <a:t>etwork </a:t>
            </a:r>
            <a:r>
              <a:rPr kumimoji="1" lang="en" altLang="zh-CN" b="1" dirty="0">
                <a:solidFill>
                  <a:srgbClr val="0432FF"/>
                </a:solidFill>
              </a:rPr>
              <a:t>F</a:t>
            </a:r>
            <a:r>
              <a:rPr kumimoji="1" lang="en" altLang="zh-CN" dirty="0"/>
              <a:t>ile </a:t>
            </a:r>
            <a:r>
              <a:rPr kumimoji="1" lang="en" altLang="zh-CN" b="1" dirty="0">
                <a:solidFill>
                  <a:srgbClr val="0432FF"/>
                </a:solidFill>
              </a:rPr>
              <a:t>S</a:t>
            </a:r>
            <a:r>
              <a:rPr kumimoji="1" lang="en" altLang="zh-CN" dirty="0"/>
              <a:t>ystem (NFS)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5F0509-C9DE-6748-A5E7-23803517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Design Goals</a:t>
            </a:r>
            <a:r>
              <a:rPr kumimoji="1" lang="zh-CN" altLang="en-US" dirty="0"/>
              <a:t> </a:t>
            </a:r>
            <a:r>
              <a:rPr kumimoji="1" lang="en-US" altLang="zh-CN" b="0" dirty="0"/>
              <a:t>(by</a:t>
            </a:r>
            <a:r>
              <a:rPr kumimoji="1" lang="zh-CN" altLang="en-US" b="0" dirty="0"/>
              <a:t> </a:t>
            </a:r>
            <a:r>
              <a:rPr kumimoji="1" lang="en" altLang="zh-CN" b="0" dirty="0"/>
              <a:t>Sun, 1980s, designed for workstations</a:t>
            </a:r>
            <a:r>
              <a:rPr kumimoji="1" lang="en-US" altLang="zh-CN" b="0" dirty="0"/>
              <a:t>)</a:t>
            </a:r>
            <a:endParaRPr kumimoji="1" lang="en" altLang="zh-CN" b="0" dirty="0"/>
          </a:p>
          <a:p>
            <a:pPr lvl="1"/>
            <a:r>
              <a:rPr kumimoji="1" lang="en" altLang="zh-CN" dirty="0"/>
              <a:t>Access </a:t>
            </a:r>
            <a:r>
              <a:rPr kumimoji="1" lang="en" altLang="zh-CN" b="1" dirty="0">
                <a:solidFill>
                  <a:srgbClr val="BE384B"/>
                </a:solidFill>
              </a:rPr>
              <a:t>transparency</a:t>
            </a:r>
          </a:p>
          <a:p>
            <a:pPr lvl="2"/>
            <a:r>
              <a:rPr kumimoji="1" lang="en" altLang="zh-CN" dirty="0">
                <a:solidFill>
                  <a:schemeClr val="tx1"/>
                </a:solidFill>
              </a:rPr>
              <a:t>Use </a:t>
            </a:r>
            <a:r>
              <a:rPr kumimoji="1" lang="en" altLang="zh-CN" dirty="0">
                <a:solidFill>
                  <a:schemeClr val="tx1"/>
                </a:solidFill>
                <a:highlight>
                  <a:srgbClr val="FFFF00"/>
                </a:highlight>
              </a:rPr>
              <a:t>remote access model </a:t>
            </a:r>
          </a:p>
          <a:p>
            <a:pPr lvl="1"/>
            <a:r>
              <a:rPr kumimoji="1" lang="en" altLang="zh-CN" dirty="0"/>
              <a:t>Recovery from </a:t>
            </a:r>
            <a:r>
              <a:rPr kumimoji="1" lang="en" altLang="zh-CN" b="1" dirty="0">
                <a:solidFill>
                  <a:srgbClr val="C00000"/>
                </a:solidFill>
              </a:rPr>
              <a:t>failure</a:t>
            </a:r>
          </a:p>
          <a:p>
            <a:pPr lvl="2"/>
            <a:r>
              <a:rPr kumimoji="1" lang="en" altLang="zh-CN" dirty="0"/>
              <a:t>Stateless, UDP, client retries</a:t>
            </a:r>
          </a:p>
          <a:p>
            <a:pPr lvl="1"/>
            <a:r>
              <a:rPr kumimoji="1" lang="en" altLang="zh-CN" dirty="0"/>
              <a:t>High </a:t>
            </a:r>
            <a:r>
              <a:rPr kumimoji="1" lang="en" altLang="zh-CN" b="1" dirty="0">
                <a:solidFill>
                  <a:srgbClr val="BE384B"/>
                </a:solidFill>
              </a:rPr>
              <a:t>performance</a:t>
            </a:r>
          </a:p>
          <a:p>
            <a:pPr lvl="2"/>
            <a:r>
              <a:rPr kumimoji="1" lang="en" altLang="zh-CN" dirty="0"/>
              <a:t>Use caching and read-ahead</a:t>
            </a:r>
          </a:p>
          <a:p>
            <a:pPr lvl="1"/>
            <a:r>
              <a:rPr kumimoji="1" lang="en" altLang="zh-CN" dirty="0"/>
              <a:t>Use </a:t>
            </a:r>
            <a:r>
              <a:rPr kumimoji="1" lang="en" altLang="zh-CN" dirty="0" err="1"/>
              <a:t>inode</a:t>
            </a:r>
            <a:r>
              <a:rPr kumimoji="1" lang="en" altLang="zh-CN" dirty="0"/>
              <a:t> filesystem + RPC for its implementation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17699-A214-3C41-BF9A-0E898FB5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21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604D-51A9-B449-A792-76FF6F2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implement a KVS on the filesystem is inefficient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CADD8-D441-074D-8336-EBE292D4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Redundant system call caused by mismatched interface </a:t>
            </a:r>
          </a:p>
          <a:p>
            <a:pPr lvl="1"/>
            <a:r>
              <a:rPr kumimoji="1" lang="en-US" altLang="zh-CN" b="0" dirty="0"/>
              <a:t>Example</a:t>
            </a:r>
          </a:p>
          <a:p>
            <a:pPr lvl="2"/>
            <a:r>
              <a:rPr kumimoji="1" lang="en-US" altLang="zh-CN" dirty="0"/>
              <a:t>E.g., Get(K,V) needs OPEN(…) + READ(…)</a:t>
            </a:r>
          </a:p>
          <a:p>
            <a:pPr lvl="2"/>
            <a:r>
              <a:rPr kumimoji="1" lang="en-US" altLang="zh-CN" dirty="0"/>
              <a:t>Ideally, we want to query the data in one system call, better </a:t>
            </a:r>
            <a:r>
              <a:rPr kumimoji="1" lang="en-US" altLang="zh-CN" b="1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/>
              <a:t>Space amplification </a:t>
            </a:r>
          </a:p>
          <a:p>
            <a:pPr lvl="1"/>
            <a:r>
              <a:rPr kumimoji="1" lang="en-US" altLang="zh-CN" dirty="0"/>
              <a:t>File data are stored in fixed-sized blocks (e.g., 512B – 4096B)</a:t>
            </a:r>
          </a:p>
          <a:p>
            <a:pPr lvl="2"/>
            <a:r>
              <a:rPr kumimoji="1" lang="en-US" altLang="zh-CN" dirty="0"/>
              <a:t>Why? To match the underlying device block size &amp; better meta data management </a:t>
            </a:r>
          </a:p>
          <a:p>
            <a:pPr lvl="1"/>
            <a:r>
              <a:rPr kumimoji="1" lang="en-US" altLang="zh-CN" dirty="0"/>
              <a:t>On the other hand, the value in key-value store can be small (e.g., 64B)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09C-36D0-0545-9B1D-DD0855D7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33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DC604D-51A9-B449-A792-76FF6F2D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Naïve implement a KVS on the filesystem is inefficient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BCADD8-D441-074D-8336-EBE292D4F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Redundant system call caused by mismatched interface </a:t>
            </a:r>
          </a:p>
          <a:p>
            <a:pPr lvl="1"/>
            <a:r>
              <a:rPr kumimoji="1" lang="en-US" altLang="zh-CN" b="0" dirty="0"/>
              <a:t>Example</a:t>
            </a:r>
          </a:p>
          <a:p>
            <a:pPr lvl="2"/>
            <a:r>
              <a:rPr kumimoji="1" lang="en-US" altLang="zh-CN" dirty="0"/>
              <a:t>E.g., Get(K,V) needs OPEN(…) + READ(…)</a:t>
            </a:r>
          </a:p>
          <a:p>
            <a:pPr lvl="2"/>
            <a:r>
              <a:rPr kumimoji="1" lang="en-US" altLang="zh-CN" dirty="0"/>
              <a:t>Ideally, we want to query the data in one system call, better </a:t>
            </a:r>
            <a:r>
              <a:rPr kumimoji="1" lang="en-US" altLang="zh-CN" b="1" dirty="0">
                <a:solidFill>
                  <a:srgbClr val="C00000"/>
                </a:solidFill>
              </a:rPr>
              <a:t>0</a:t>
            </a:r>
          </a:p>
          <a:p>
            <a:r>
              <a:rPr kumimoji="1" lang="en-US" altLang="zh-CN" dirty="0"/>
              <a:t>Space amplification </a:t>
            </a:r>
          </a:p>
          <a:p>
            <a:pPr lvl="1"/>
            <a:r>
              <a:rPr kumimoji="1" lang="en-US" altLang="zh-CN" dirty="0"/>
              <a:t>File data are stored in fixed-sized blocks (e.g., 512B – 4096B)</a:t>
            </a:r>
          </a:p>
          <a:p>
            <a:pPr lvl="1"/>
            <a:r>
              <a:rPr kumimoji="1" lang="en-US" altLang="zh-CN" dirty="0"/>
              <a:t>The value in key-value store can be small (e.g., 8B)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Idea</a:t>
            </a:r>
            <a:r>
              <a:rPr kumimoji="1" lang="en-US" altLang="zh-CN" b="0" dirty="0"/>
              <a:t>: using one or few file to store key-value store data </a:t>
            </a:r>
          </a:p>
          <a:p>
            <a:pPr lvl="1"/>
            <a:r>
              <a:rPr kumimoji="1" lang="en-US" altLang="zh-CN" dirty="0"/>
              <a:t>Different key-values can pack into the same disk block </a:t>
            </a:r>
            <a:endParaRPr kumimoji="1" lang="zh-CN" altLang="en-US" b="0" dirty="0"/>
          </a:p>
          <a:p>
            <a:pPr lvl="1"/>
            <a:r>
              <a:rPr kumimoji="1" lang="en-US" altLang="zh-CN" b="0" dirty="0"/>
              <a:t>Reduce system call overhead: open file once, serve </a:t>
            </a:r>
            <a:r>
              <a:rPr kumimoji="1" lang="en-US" altLang="zh-CN" dirty="0"/>
              <a:t>all the requests then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F8609C-36D0-0545-9B1D-DD0855D73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718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BBDEA-065E-9B40-BDAC-E169F9CE6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Building Key-value Storage on File 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CDC8D-4E02-ED4A-A629-CFBB5A992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656184"/>
          </a:xfrm>
        </p:spPr>
        <p:txBody>
          <a:bodyPr/>
          <a:lstStyle/>
          <a:p>
            <a:r>
              <a:rPr kumimoji="1" lang="en-US" altLang="zh-CN" dirty="0"/>
              <a:t>Why builds upon the file system? </a:t>
            </a:r>
          </a:p>
          <a:p>
            <a:pPr lvl="1"/>
            <a:r>
              <a:rPr kumimoji="1" lang="en-US" altLang="zh-CN" dirty="0"/>
              <a:t>We still need a system to interact with the disk hardware!</a:t>
            </a:r>
          </a:p>
          <a:p>
            <a:pPr lvl="1"/>
            <a:r>
              <a:rPr kumimoji="1" lang="en-US" altLang="zh-CN" dirty="0"/>
              <a:t>Though modern KVS may also bypass the file system, but is uncommon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DFCF32-7AA7-EE43-80FB-96E414633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C363E1A-350A-7344-9F06-6781DC77301F}"/>
              </a:ext>
            </a:extLst>
          </p:cNvPr>
          <p:cNvSpPr/>
          <p:nvPr/>
        </p:nvSpPr>
        <p:spPr>
          <a:xfrm>
            <a:off x="3683809" y="4828679"/>
            <a:ext cx="187220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8678DF-CF30-D64B-B446-C47FF8B4FA3A}"/>
              </a:ext>
            </a:extLst>
          </p:cNvPr>
          <p:cNvSpPr/>
          <p:nvPr/>
        </p:nvSpPr>
        <p:spPr>
          <a:xfrm>
            <a:off x="3912027" y="4945655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File system </a:t>
            </a:r>
            <a:endParaRPr lang="zh-CN" altLang="en-US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949F215-3540-DC4A-A83D-584408C57453}"/>
              </a:ext>
            </a:extLst>
          </p:cNvPr>
          <p:cNvSpPr/>
          <p:nvPr/>
        </p:nvSpPr>
        <p:spPr>
          <a:xfrm>
            <a:off x="3455591" y="3550360"/>
            <a:ext cx="2232818" cy="603284"/>
          </a:xfrm>
          <a:prstGeom prst="round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74019A-5D2A-CB49-BF49-32FFE63EB999}"/>
              </a:ext>
            </a:extLst>
          </p:cNvPr>
          <p:cNvSpPr/>
          <p:nvPr/>
        </p:nvSpPr>
        <p:spPr>
          <a:xfrm>
            <a:off x="3683809" y="366733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Store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A282D4-F9D5-0549-8466-26ECC01D7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09" y="4224119"/>
            <a:ext cx="381809" cy="38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3AB81E-AAB2-B144-AAC7-4D16BEEE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91" y="4224119"/>
            <a:ext cx="381809" cy="38180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F004E05-00C9-CF4C-A109-09BBF690106C}"/>
              </a:ext>
            </a:extLst>
          </p:cNvPr>
          <p:cNvSpPr/>
          <p:nvPr/>
        </p:nvSpPr>
        <p:spPr>
          <a:xfrm>
            <a:off x="1949645" y="423035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Key-value files</a:t>
            </a:r>
            <a:endParaRPr lang="zh-CN" altLang="en-US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C92B469-D6AA-CD45-91DC-E38CFBD4E3AA}"/>
              </a:ext>
            </a:extLst>
          </p:cNvPr>
          <p:cNvCxnSpPr/>
          <p:nvPr/>
        </p:nvCxnSpPr>
        <p:spPr>
          <a:xfrm>
            <a:off x="5076056" y="4148355"/>
            <a:ext cx="0" cy="533335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350CD8C-89EA-B840-B614-BB181F3E78F0}"/>
              </a:ext>
            </a:extLst>
          </p:cNvPr>
          <p:cNvSpPr/>
          <p:nvPr/>
        </p:nvSpPr>
        <p:spPr>
          <a:xfrm>
            <a:off x="1115616" y="2428934"/>
            <a:ext cx="678666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/>
              <a:t>“All problems in computer science can be solved by another level of indirection”  </a:t>
            </a:r>
            <a:r>
              <a:rPr lang="en-US" altLang="zh-CN" sz="2000" i="1" dirty="0"/>
              <a:t>-- </a:t>
            </a:r>
            <a:r>
              <a:rPr lang="en-US" altLang="zh-CN" dirty="0"/>
              <a:t>often attributed to Butler Lampson, who attributes it to David Wheeler </a:t>
            </a:r>
            <a:endParaRPr lang="en-US" altLang="zh-CN" sz="2000" dirty="0"/>
          </a:p>
          <a:p>
            <a:endParaRPr lang="en-US" altLang="zh-CN" sz="2000" i="1" dirty="0"/>
          </a:p>
        </p:txBody>
      </p:sp>
    </p:spTree>
    <p:extLst>
      <p:ext uri="{BB962C8B-B14F-4D97-AF65-F5344CB8AC3E}">
        <p14:creationId xmlns:p14="http://schemas.microsoft.com/office/powerpoint/2010/main" val="3953721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47E78B-DC4B-D84A-A94E-F05015A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naïve Key-Value Storage (KVS)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1CDE5-FB85-764B-B13E-6598FA623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900442"/>
          </a:xfrm>
        </p:spPr>
        <p:txBody>
          <a:bodyPr/>
          <a:lstStyle/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458890-8819-844A-AFCB-CD50D184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AC67A4-6204-984B-A9E2-CFAE3149DB72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2E440E16-AE40-3140-B0A3-DADB4646DA42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46C4F65-05E0-E346-A4C7-BEF297538142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230483-5659-4345-B217-47A5B0AB3BC2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8C62D11D-1550-784E-96FA-3B47509DE4AF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7521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CE1CEEA-70E6-AE44-945B-6CE13863E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to implement the update? Two strategies: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1. directly modify the file content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2. append the new updates to the last of the file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BF25801-8674-1B4F-A24B-5BDCDB8CB8D6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25B443-FB44-8A4A-927B-5FF844C4EB09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BCE68D2-92A8-6B45-8D1A-E978A94D6215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6EA98E6F-FA6E-274F-9E36-454D431EFFC8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707B3F9-C8B0-2C4A-BA8E-14B63E31D8DC}"/>
              </a:ext>
            </a:extLst>
          </p:cNvPr>
          <p:cNvCxnSpPr/>
          <p:nvPr/>
        </p:nvCxnSpPr>
        <p:spPr>
          <a:xfrm>
            <a:off x="323528" y="2425452"/>
            <a:ext cx="7761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994A830-364D-EE4A-BD27-52392369D6EC}"/>
              </a:ext>
            </a:extLst>
          </p:cNvPr>
          <p:cNvCxnSpPr>
            <a:cxnSpLocks/>
          </p:cNvCxnSpPr>
          <p:nvPr/>
        </p:nvCxnSpPr>
        <p:spPr>
          <a:xfrm>
            <a:off x="1491600" y="2425452"/>
            <a:ext cx="719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DB4602EB-8E5E-184A-90F0-9C22DF692BA9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任意形状 20">
            <a:extLst>
              <a:ext uri="{FF2B5EF4-FFF2-40B4-BE49-F238E27FC236}">
                <a16:creationId xmlns:a16="http://schemas.microsoft.com/office/drawing/2014/main" id="{B4179754-B7B5-EF4F-A3CE-043388FC350F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750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62160-C20E-CDBC-B7D4-8FE67B9F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DC16B-0B7E-233F-F66F-8C7E3CE0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09E1FE4-D52D-45A5-736F-FBED2D1FB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584" y="1955677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How to do the choice? Choose the best performance. </a:t>
            </a:r>
          </a:p>
          <a:p>
            <a:pPr algn="ctr"/>
            <a:endParaRPr lang="en-US" altLang="zh-CN" b="0" kern="0" dirty="0">
              <a:solidFill>
                <a:srgbClr val="C00000"/>
              </a:solidFill>
              <a:ea typeface="+mn-ea"/>
            </a:endParaRP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Which one is faster? </a:t>
            </a:r>
          </a:p>
          <a:p>
            <a:pPr algn="ctr"/>
            <a:endParaRPr lang="en-US" altLang="zh-CN" b="0" kern="0" dirty="0">
              <a:solidFill>
                <a:srgbClr val="C00000"/>
              </a:solidFill>
              <a:ea typeface="+mn-ea"/>
            </a:endParaRP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Hardware speed matters! </a:t>
            </a:r>
          </a:p>
          <a:p>
            <a:pPr algn="ctr"/>
            <a:r>
              <a:rPr kumimoji="0" lang="en-US" altLang="zh-CN" b="0" kern="0" dirty="0">
                <a:solidFill>
                  <a:srgbClr val="C00000"/>
                </a:solidFill>
                <a:ea typeface="+mn-ea"/>
              </a:rPr>
              <a:t>In our case: disk.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1F2AB4-74DA-6088-77D9-426758478DC1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585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8E453-27E1-0FF7-701C-D50A1F2CD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1A97F-F02E-45D0-39AE-B409FCC39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Storage Hierarchy 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CB9F132-E622-E112-C1B6-0CF76B628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53" y="1293464"/>
            <a:ext cx="6237547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EA3CB-C60D-3EF2-1A0E-333DEE12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ACA9DA3-3139-B1C7-FFE7-D4B95B2133FE}"/>
              </a:ext>
            </a:extLst>
          </p:cNvPr>
          <p:cNvSpPr/>
          <p:nvPr/>
        </p:nvSpPr>
        <p:spPr>
          <a:xfrm>
            <a:off x="7812360" y="2698352"/>
            <a:ext cx="2280592" cy="1728192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32345E-BA01-1767-29B5-E58702DAD6ED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29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Fast device (e.g., Main Memory)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Fast, but capacity is limited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Expensive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Volatile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Disk has huge capacity </a:t>
            </a:r>
          </a:p>
          <a:p>
            <a:pPr lvl="1"/>
            <a:r>
              <a:rPr kumimoji="1" lang="en-US" altLang="zh-CN" b="0" dirty="0">
                <a:solidFill>
                  <a:schemeClr val="tx1"/>
                </a:solidFill>
              </a:rPr>
              <a:t>Cheap &amp; </a:t>
            </a:r>
            <a:r>
              <a:rPr kumimoji="1" lang="en-US" altLang="zh-CN" dirty="0">
                <a:solidFill>
                  <a:schemeClr val="tx1"/>
                </a:solidFill>
              </a:rPr>
              <a:t>slow</a:t>
            </a:r>
          </a:p>
          <a:p>
            <a:pPr lvl="1"/>
            <a:r>
              <a:rPr kumimoji="1" lang="en-US" altLang="zh-CN" b="0" dirty="0">
                <a:solidFill>
                  <a:schemeClr val="tx1"/>
                </a:solidFill>
              </a:rPr>
              <a:t>Non-volatile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67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9DB36-5191-A9C9-2B68-4CB83BEB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24064EE-C91D-5EAC-5293-38841EB2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58" y="4117258"/>
            <a:ext cx="2133600" cy="14056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1A30470-C8A2-959E-BC9A-52A561F8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Storage Hierarchy: asymmetric performance of disk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A868FA-0E29-FAC1-A141-754896829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417340"/>
            <a:ext cx="2459934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5AFA15-2E27-0BB7-64ED-09BECC5F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95D4718-C36D-7852-B433-E5BA03A13CEA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29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CPU &lt;-&gt; Memory</a:t>
            </a:r>
          </a:p>
          <a:p>
            <a:pPr lvl="1"/>
            <a:r>
              <a:rPr kumimoji="1" lang="en-US" altLang="zh-CN" dirty="0"/>
              <a:t>~= 100ns</a:t>
            </a:r>
            <a:endParaRPr kumimoji="1" lang="en-US" altLang="zh-CN" b="0" dirty="0"/>
          </a:p>
          <a:p>
            <a:r>
              <a:rPr kumimoji="1" lang="en-US" altLang="zh-CN" dirty="0">
                <a:solidFill>
                  <a:schemeClr val="tx1"/>
                </a:solidFill>
              </a:rPr>
              <a:t>Memory &lt;-&gt; Disk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~= 10ms </a:t>
            </a:r>
            <a:r>
              <a:rPr kumimoji="1" lang="en-US" altLang="zh-CN" b="0" dirty="0">
                <a:solidFill>
                  <a:schemeClr val="tx1"/>
                </a:solidFill>
              </a:rPr>
              <a:t>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Why disk is slow at random access?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Random</a:t>
            </a:r>
            <a:r>
              <a:rPr kumimoji="1" lang="en-US" altLang="zh-CN" dirty="0">
                <a:solidFill>
                  <a:schemeClr val="tx1"/>
                </a:solidFill>
              </a:rPr>
              <a:t>: move disk header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Sequential</a:t>
            </a:r>
            <a:r>
              <a:rPr kumimoji="1" lang="en-US" altLang="zh-CN" b="0" dirty="0">
                <a:solidFill>
                  <a:schemeClr val="tx1"/>
                </a:solidFill>
              </a:rPr>
              <a:t>: disk just spins</a:t>
            </a:r>
            <a:endParaRPr kumimoji="1" lang="zh-CN" altLang="en-US" b="0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3BB52C-360B-27D2-461A-65C63F45E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1417340"/>
            <a:ext cx="2636665" cy="383195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1343B0C-B868-4F89-3F7A-6670FB7F1E2E}"/>
              </a:ext>
            </a:extLst>
          </p:cNvPr>
          <p:cNvSpPr/>
          <p:nvPr/>
        </p:nvSpPr>
        <p:spPr>
          <a:xfrm>
            <a:off x="2637758" y="4680816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Disk Header</a:t>
            </a:r>
            <a:endParaRPr lang="zh-CN" altLang="en-US" dirty="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1AAF0667-7B6E-E3A2-5F6D-C0A64DCC5FC5}"/>
              </a:ext>
            </a:extLst>
          </p:cNvPr>
          <p:cNvSpPr/>
          <p:nvPr/>
        </p:nvSpPr>
        <p:spPr>
          <a:xfrm>
            <a:off x="1655180" y="4896091"/>
            <a:ext cx="1252010" cy="538475"/>
          </a:xfrm>
          <a:custGeom>
            <a:avLst/>
            <a:gdLst>
              <a:gd name="connsiteX0" fmla="*/ 1250066 w 1252010"/>
              <a:gd name="connsiteY0" fmla="*/ 138896 h 538475"/>
              <a:gd name="connsiteX1" fmla="*/ 1145893 w 1252010"/>
              <a:gd name="connsiteY1" fmla="*/ 497712 h 538475"/>
              <a:gd name="connsiteX2" fmla="*/ 567159 w 1252010"/>
              <a:gd name="connsiteY2" fmla="*/ 474562 h 538475"/>
              <a:gd name="connsiteX3" fmla="*/ 0 w 1252010"/>
              <a:gd name="connsiteY3" fmla="*/ 0 h 53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010" h="538475">
                <a:moveTo>
                  <a:pt x="1250066" y="138896"/>
                </a:moveTo>
                <a:cubicBezTo>
                  <a:pt x="1254888" y="290332"/>
                  <a:pt x="1259711" y="441768"/>
                  <a:pt x="1145893" y="497712"/>
                </a:cubicBezTo>
                <a:cubicBezTo>
                  <a:pt x="1032075" y="553656"/>
                  <a:pt x="758141" y="557514"/>
                  <a:pt x="567159" y="474562"/>
                </a:cubicBezTo>
                <a:cubicBezTo>
                  <a:pt x="376177" y="391610"/>
                  <a:pt x="188088" y="195805"/>
                  <a:pt x="0" y="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3416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8C378-4DCC-5A4C-F7FC-A1BD32E4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Random access vs. Sequential access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ABF853-2048-3080-DB49-86456346E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HDD performance (for reference) </a:t>
            </a:r>
          </a:p>
          <a:p>
            <a:pPr lvl="1"/>
            <a:r>
              <a:rPr kumimoji="1" lang="en-US" altLang="zh-CN" dirty="0"/>
              <a:t>Sequential: 100 – 200 MB/s </a:t>
            </a:r>
          </a:p>
          <a:p>
            <a:pPr lvl="1"/>
            <a:r>
              <a:rPr kumimoji="1" lang="en-US" altLang="zh-CN" dirty="0"/>
              <a:t>Random: 0.5 – 2 MB </a:t>
            </a:r>
          </a:p>
          <a:p>
            <a:r>
              <a:rPr kumimoji="1" lang="en-US" altLang="zh-CN" dirty="0"/>
              <a:t>SSD performance (fore reference) </a:t>
            </a:r>
          </a:p>
          <a:p>
            <a:pPr lvl="1"/>
            <a:r>
              <a:rPr kumimoji="1" lang="en-US" altLang="zh-CN" dirty="0"/>
              <a:t>Sequential: 2,000 – 3,500 MB</a:t>
            </a:r>
          </a:p>
          <a:p>
            <a:pPr lvl="1"/>
            <a:r>
              <a:rPr kumimoji="1" lang="en-US" altLang="zh-CN" dirty="0"/>
              <a:t>Random: 200 – 300 MB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DF0D4E-648B-6008-7B92-FBEDF540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72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BB5FD90-90AF-FD4C-9D12-D698EC48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638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to implement the update? Append is more efficient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D</a:t>
            </a:r>
            <a:r>
              <a:rPr kumimoji="1" lang="en-US" altLang="zh-CN" b="0" dirty="0">
                <a:solidFill>
                  <a:schemeClr val="tx1"/>
                </a:solidFill>
              </a:rPr>
              <a:t>irectly </a:t>
            </a:r>
            <a:r>
              <a:rPr kumimoji="1" lang="en-US" altLang="zh-CN" b="1" dirty="0">
                <a:solidFill>
                  <a:srgbClr val="C00000"/>
                </a:solidFill>
              </a:rPr>
              <a:t>append</a:t>
            </a:r>
            <a:r>
              <a:rPr kumimoji="1" lang="en-US" altLang="zh-CN" b="0" dirty="0">
                <a:solidFill>
                  <a:schemeClr val="tx1"/>
                </a:solidFill>
              </a:rPr>
              <a:t> update to the </a:t>
            </a:r>
            <a:r>
              <a:rPr kumimoji="1" lang="en-US" altLang="zh-CN" b="1" dirty="0">
                <a:solidFill>
                  <a:srgbClr val="C00000"/>
                </a:solidFill>
              </a:rPr>
              <a:t>end of the file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Benefits: </a:t>
            </a:r>
            <a:r>
              <a:rPr kumimoji="1" lang="en-US" altLang="zh-CN" dirty="0">
                <a:solidFill>
                  <a:schemeClr val="tx1"/>
                </a:solidFill>
              </a:rPr>
              <a:t>update the file is efficient, especially if there are </a:t>
            </a:r>
            <a:r>
              <a:rPr kumimoji="1" lang="en-US" altLang="zh-CN" b="1" dirty="0">
                <a:solidFill>
                  <a:srgbClr val="C00000"/>
                </a:solidFill>
              </a:rPr>
              <a:t>many updates, </a:t>
            </a:r>
            <a:r>
              <a:rPr kumimoji="1" lang="en-US" altLang="zh-CN" dirty="0">
                <a:solidFill>
                  <a:schemeClr val="tx1"/>
                </a:solidFill>
              </a:rPr>
              <a:t>because disks are good at </a:t>
            </a:r>
            <a:r>
              <a:rPr kumimoji="1" lang="en-US" altLang="zh-CN" b="1" dirty="0">
                <a:solidFill>
                  <a:srgbClr val="C00000"/>
                </a:solidFill>
              </a:rPr>
              <a:t>sequential writes  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Overwrite the original content </a:t>
            </a:r>
            <a:r>
              <a:rPr kumimoji="1" lang="en-US" altLang="zh-CN" dirty="0">
                <a:solidFill>
                  <a:schemeClr val="tx1"/>
                </a:solidFill>
              </a:rPr>
              <a:t>introduce</a:t>
            </a:r>
            <a:r>
              <a:rPr kumimoji="1" lang="en-US" altLang="zh-CN" b="1" dirty="0">
                <a:solidFill>
                  <a:srgbClr val="C00000"/>
                </a:solidFill>
              </a:rPr>
              <a:t> slow random accesses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2BE8EF-5526-BA44-B9F9-C6B391C8D955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90A9C637-0A75-B74B-B2D3-3DE4136AAC1C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76F0F3-48E0-E546-A170-738CC56DCF08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C1B3F9-5181-B54F-8860-C118F91762F1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173F2667-66E3-E345-AC50-DC8B5EC5AE00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6DFAA6D0-F635-D84F-89A7-CA66D66B94DF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/>
              <a:t>Suppose we store all the KV </a:t>
            </a:r>
            <a:r>
              <a:rPr kumimoji="1" lang="en-US" altLang="zh-CN">
                <a:solidFill>
                  <a:srgbClr val="C00000"/>
                </a:solidFill>
              </a:rPr>
              <a:t>in a single file </a:t>
            </a:r>
            <a:r>
              <a:rPr kumimoji="1" lang="en-US" altLang="zh-CN" b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35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DF9B5-5A6D-1E4F-9E34-930EFEC72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RPC implemented in NFS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B20A02-6539-574D-86D0-99C90353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51871C-D95B-E042-881F-32092C2C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8" y="1056609"/>
            <a:ext cx="6165303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9C355B7B-5EE5-AF4C-894B-892C752B8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2444" y="1125532"/>
            <a:ext cx="194421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pPr eaLnBrk="1" hangingPunct="1"/>
            <a:r>
              <a:rPr lang="en-US" altLang="zh-CN" b="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is </a:t>
            </a:r>
            <a:r>
              <a:rPr lang="en-US" altLang="zh-CN" b="0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OPEN</a:t>
            </a:r>
            <a:r>
              <a:rPr lang="en-US" altLang="zh-CN" b="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and </a:t>
            </a:r>
            <a:r>
              <a:rPr lang="en-US" altLang="zh-CN" b="0" dirty="0">
                <a:latin typeface="Courier New" panose="02070309020205020404" pitchFamily="49" charset="0"/>
                <a:ea typeface="等线" panose="02010600030101010101" pitchFamily="2" charset="-122"/>
                <a:cs typeface="Courier New" panose="02070309020205020404" pitchFamily="49" charset="0"/>
              </a:rPr>
              <a:t>CLOSE</a:t>
            </a:r>
            <a:r>
              <a:rPr lang="en-US" altLang="zh-CN" b="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?</a:t>
            </a:r>
            <a:endParaRPr lang="zh-CN" altLang="en-US" b="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BA1846A-6C3B-EC7F-D24A-DEBA53948744}"/>
              </a:ext>
            </a:extLst>
          </p:cNvPr>
          <p:cNvGrpSpPr/>
          <p:nvPr/>
        </p:nvGrpSpPr>
        <p:grpSpPr>
          <a:xfrm>
            <a:off x="4788024" y="3433564"/>
            <a:ext cx="2064420" cy="792088"/>
            <a:chOff x="4788024" y="3433564"/>
            <a:chExt cx="2064420" cy="792088"/>
          </a:xfrm>
        </p:grpSpPr>
        <p:sp>
          <p:nvSpPr>
            <p:cNvPr id="3" name="椭圆形标注 2">
              <a:extLst>
                <a:ext uri="{FF2B5EF4-FFF2-40B4-BE49-F238E27FC236}">
                  <a16:creationId xmlns:a16="http://schemas.microsoft.com/office/drawing/2014/main" id="{98617323-DCDA-4259-45F1-90ED889ADA90}"/>
                </a:ext>
              </a:extLst>
            </p:cNvPr>
            <p:cNvSpPr/>
            <p:nvPr/>
          </p:nvSpPr>
          <p:spPr>
            <a:xfrm>
              <a:off x="4788024" y="3433564"/>
              <a:ext cx="1853827" cy="792088"/>
            </a:xfrm>
            <a:prstGeom prst="wedgeEllipseCallout">
              <a:avLst>
                <a:gd name="adj1" fmla="val -89169"/>
                <a:gd name="adj2" fmla="val 8331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7" name="TextBox 1">
              <a:extLst>
                <a:ext uri="{FF2B5EF4-FFF2-40B4-BE49-F238E27FC236}">
                  <a16:creationId xmlns:a16="http://schemas.microsoft.com/office/drawing/2014/main" id="{FEC6446C-CF2B-6461-EFAB-AC5F05C497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08228" y="3629553"/>
              <a:ext cx="1944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b="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What is </a:t>
              </a:r>
              <a:r>
                <a:rPr lang="en-US" altLang="zh-CN" b="0" dirty="0" err="1">
                  <a:latin typeface="Courier New" panose="02070309020205020404" pitchFamily="49" charset="0"/>
                  <a:ea typeface="等线" panose="02010600030101010101" pitchFamily="2" charset="-122"/>
                  <a:cs typeface="Courier New" panose="02070309020205020404" pitchFamily="49" charset="0"/>
                </a:rPr>
                <a:t>fh</a:t>
              </a:r>
              <a:r>
                <a:rPr lang="en-US" altLang="zh-CN" b="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?</a:t>
              </a:r>
              <a:endParaRPr lang="zh-CN" altLang="en-US" b="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B243F65-E689-1750-D5DC-12DE3BAE6B6D}"/>
              </a:ext>
            </a:extLst>
          </p:cNvPr>
          <p:cNvGrpSpPr/>
          <p:nvPr/>
        </p:nvGrpSpPr>
        <p:grpSpPr>
          <a:xfrm>
            <a:off x="2195736" y="2017608"/>
            <a:ext cx="2064420" cy="792088"/>
            <a:chOff x="2195736" y="2017608"/>
            <a:chExt cx="2064420" cy="792088"/>
          </a:xfrm>
        </p:grpSpPr>
        <p:sp>
          <p:nvSpPr>
            <p:cNvPr id="8" name="椭圆形标注 7">
              <a:extLst>
                <a:ext uri="{FF2B5EF4-FFF2-40B4-BE49-F238E27FC236}">
                  <a16:creationId xmlns:a16="http://schemas.microsoft.com/office/drawing/2014/main" id="{B0C866BE-250E-A1EA-437A-5294B980D7C4}"/>
                </a:ext>
              </a:extLst>
            </p:cNvPr>
            <p:cNvSpPr/>
            <p:nvPr/>
          </p:nvSpPr>
          <p:spPr>
            <a:xfrm>
              <a:off x="2195736" y="2017608"/>
              <a:ext cx="1853827" cy="792088"/>
            </a:xfrm>
            <a:prstGeom prst="wedgeEllipseCallout">
              <a:avLst>
                <a:gd name="adj1" fmla="val -89169"/>
                <a:gd name="adj2" fmla="val 83318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6"/>
                </a:solidFill>
              </a:endParaRPr>
            </a:p>
          </p:txBody>
        </p: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553DE078-D175-CA9E-2D4C-C7AB06ADA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5940" y="2213597"/>
              <a:ext cx="194421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mic Sans MS" charset="0"/>
                  <a:ea typeface="宋体" charset="0"/>
                </a:defRPr>
              </a:lvl9pPr>
            </a:lstStyle>
            <a:p>
              <a:pPr eaLnBrk="1" hangingPunct="1"/>
              <a:r>
                <a:rPr lang="en-US" altLang="zh-CN" b="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why </a:t>
              </a:r>
              <a:r>
                <a:rPr lang="en-US" altLang="zh-CN" b="0" dirty="0">
                  <a:latin typeface="Century Gothic" panose="020B0502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offset</a:t>
              </a:r>
              <a:r>
                <a:rPr lang="en-US" altLang="zh-CN" b="0" dirty="0"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?</a:t>
              </a:r>
              <a:endParaRPr lang="zh-CN" altLang="en-US" b="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871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BE006-F8DE-F946-BFDF-1A0C1E1E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Insert(K,V) in the naïve KVS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AABDA6-7860-CD43-BAC9-90380025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DDE5AF-FCA7-3E4C-AF54-E4618005EC39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E7D33AD0-2BD7-3B4E-B2EF-671E5C551E3F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379C75-B954-1448-929F-6FECF3F7CDC1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19A79B-0288-9D44-8DA2-A09CB0316C56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77F796E6-2BE4-A44A-A520-0618D29CBC6D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BBB5FD90-90AF-FD4C-9D12-D698EC482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560470" cy="1954647"/>
          </a:xfrm>
        </p:spPr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How about the insertion? The same s the update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Question: what about deletion? </a:t>
            </a:r>
          </a:p>
          <a:p>
            <a:pPr lvl="2"/>
            <a:r>
              <a:rPr kumimoji="1" lang="en-US" altLang="zh-CN" dirty="0"/>
              <a:t>Append a NULL entry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and later garbage collected (will talk later)</a:t>
            </a:r>
            <a:endParaRPr kumimoji="1"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5187B71-5119-FE46-9471-8B237DD0E4F1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/>
              <a:t>Suppose we store all the KV </a:t>
            </a:r>
            <a:r>
              <a:rPr kumimoji="1" lang="en-US" altLang="zh-CN">
                <a:solidFill>
                  <a:srgbClr val="C00000"/>
                </a:solidFill>
              </a:rPr>
              <a:t>in a single file </a:t>
            </a:r>
            <a:r>
              <a:rPr kumimoji="1" lang="en-US" altLang="zh-CN" b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7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02519-FF12-6341-ADBB-4D88D966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File format of naïve KVS &amp; </a:t>
            </a:r>
            <a:r>
              <a:rPr kumimoji="1" lang="en-US" altLang="zh-CN" b="1" dirty="0"/>
              <a:t>log</a:t>
            </a:r>
            <a:r>
              <a:rPr kumimoji="1" lang="en-US" altLang="zh-CN" dirty="0"/>
              <a:t> file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B645B-127B-924D-990E-0F8FB5C9F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file format is some kind of log file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We called </a:t>
            </a:r>
            <a:r>
              <a:rPr kumimoji="1" lang="en-US" altLang="zh-CN" b="1" dirty="0">
                <a:solidFill>
                  <a:srgbClr val="C00000"/>
                </a:solidFill>
              </a:rPr>
              <a:t>Log-structured</a:t>
            </a:r>
            <a:r>
              <a:rPr kumimoji="1" lang="zh-CN" altLang="en-US" b="1" dirty="0">
                <a:solidFill>
                  <a:srgbClr val="C00000"/>
                </a:solidFill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</a:rPr>
              <a:t>file</a:t>
            </a:r>
            <a:r>
              <a:rPr kumimoji="1" lang="en-US" altLang="zh-CN" dirty="0"/>
              <a:t>: </a:t>
            </a:r>
            <a:r>
              <a:rPr lang="en" altLang="zh-CN" dirty="0"/>
              <a:t>an </a:t>
            </a:r>
            <a:r>
              <a:rPr lang="en" altLang="zh-CN" b="1" dirty="0">
                <a:solidFill>
                  <a:srgbClr val="C00000"/>
                </a:solidFill>
              </a:rPr>
              <a:t>append-only</a:t>
            </a:r>
            <a:r>
              <a:rPr lang="en" altLang="zh-CN" dirty="0"/>
              <a:t> sequence of records </a:t>
            </a:r>
          </a:p>
          <a:p>
            <a:r>
              <a:rPr lang="en" altLang="zh-CN" dirty="0"/>
              <a:t>Widely used in computer systems in various scenarios </a:t>
            </a:r>
          </a:p>
          <a:p>
            <a:pPr lvl="1"/>
            <a:r>
              <a:rPr lang="en" altLang="zh-CN" dirty="0"/>
              <a:t>Suits the performance of underlying hardware (e.g., disk)</a:t>
            </a:r>
            <a:r>
              <a:rPr lang="en" altLang="zh-CN" b="0" dirty="0"/>
              <a:t> </a:t>
            </a:r>
          </a:p>
          <a:p>
            <a:pPr lvl="1"/>
            <a:r>
              <a:rPr lang="en" altLang="zh-CN" b="0" dirty="0"/>
              <a:t>E.g., ensure consistency under failure, etc. </a:t>
            </a:r>
          </a:p>
          <a:p>
            <a:pPr lvl="1"/>
            <a:r>
              <a:rPr lang="en" altLang="zh-CN" dirty="0"/>
              <a:t>We will see more examples in later lectures </a:t>
            </a:r>
            <a:endParaRPr lang="en" altLang="zh-CN" b="0" dirty="0"/>
          </a:p>
          <a:p>
            <a:pPr lvl="1"/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FB6AC-4C3C-844C-B624-2BC74477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73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EB34D-8EB6-2D45-8115-6F79A170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Updates work Well, What about Get(K,V)?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61920F-D83B-9540-8EDE-806CC210C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6800"/>
            <a:ext cx="8229600" cy="175558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Get </a:t>
            </a:r>
            <a:r>
              <a:rPr kumimoji="1" lang="en-US" altLang="zh-CN" b="0" dirty="0"/>
              <a:t>is much tricky to implement </a:t>
            </a:r>
          </a:p>
          <a:p>
            <a:pPr lvl="1"/>
            <a:r>
              <a:rPr kumimoji="1" lang="en-US" altLang="zh-CN" dirty="0"/>
              <a:t>We need to iterate the file line by line </a:t>
            </a:r>
            <a:r>
              <a:rPr kumimoji="1" lang="en-US" altLang="zh-CN" b="1" dirty="0">
                <a:solidFill>
                  <a:srgbClr val="C00000"/>
                </a:solidFill>
              </a:rPr>
              <a:t>starting at the end of file</a:t>
            </a:r>
            <a:r>
              <a:rPr kumimoji="1" lang="en-US" altLang="zh-CN" dirty="0"/>
              <a:t>, and then finds the first line whose key matches K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Terrible performance</a:t>
            </a:r>
            <a:r>
              <a:rPr kumimoji="1" lang="en-US" altLang="zh-CN" dirty="0"/>
              <a:t>! Complexity: O(n)</a:t>
            </a:r>
            <a:endParaRPr lang="en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3CB4D-E404-2D46-8EA8-7CF52A1C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38FEA2-B00B-8F4D-A562-1F12BB8B3380}"/>
              </a:ext>
            </a:extLst>
          </p:cNvPr>
          <p:cNvSpPr txBox="1"/>
          <p:nvPr/>
        </p:nvSpPr>
        <p:spPr>
          <a:xfrm>
            <a:off x="269206" y="2118836"/>
            <a:ext cx="874846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123456  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name":"London","attractions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":["Big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Ben","London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Eye"]}’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42 '{"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name":"San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Francisco","attractions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":["Golden Gate Bridge"]}’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7CB6B0C9-9C91-094E-88E5-FB0F3AC4C717}"/>
              </a:ext>
            </a:extLst>
          </p:cNvPr>
          <p:cNvSpPr/>
          <p:nvPr/>
        </p:nvSpPr>
        <p:spPr>
          <a:xfrm>
            <a:off x="742950" y="1874520"/>
            <a:ext cx="125298" cy="411480"/>
          </a:xfrm>
          <a:custGeom>
            <a:avLst/>
            <a:gdLst>
              <a:gd name="connsiteX0" fmla="*/ 0 w 125298"/>
              <a:gd name="connsiteY0" fmla="*/ 0 h 411480"/>
              <a:gd name="connsiteX1" fmla="*/ 114300 w 125298"/>
              <a:gd name="connsiteY1" fmla="*/ 228600 h 411480"/>
              <a:gd name="connsiteX2" fmla="*/ 114300 w 125298"/>
              <a:gd name="connsiteY2" fmla="*/ 41148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98" h="411480">
                <a:moveTo>
                  <a:pt x="0" y="0"/>
                </a:moveTo>
                <a:cubicBezTo>
                  <a:pt x="47625" y="80010"/>
                  <a:pt x="95250" y="160020"/>
                  <a:pt x="114300" y="228600"/>
                </a:cubicBezTo>
                <a:cubicBezTo>
                  <a:pt x="133350" y="297180"/>
                  <a:pt x="123825" y="354330"/>
                  <a:pt x="114300" y="41148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7A7F53F-9F4C-2147-AA01-B04F17BF8B90}"/>
              </a:ext>
            </a:extLst>
          </p:cNvPr>
          <p:cNvSpPr/>
          <p:nvPr/>
        </p:nvSpPr>
        <p:spPr>
          <a:xfrm>
            <a:off x="411480" y="1610375"/>
            <a:ext cx="58221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Key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A7DBE1E-2FA4-8649-8162-F7D3012ECF83}"/>
              </a:ext>
            </a:extLst>
          </p:cNvPr>
          <p:cNvSpPr/>
          <p:nvPr/>
        </p:nvSpPr>
        <p:spPr>
          <a:xfrm>
            <a:off x="2267744" y="1610375"/>
            <a:ext cx="75745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Value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5A8B5DE-6DB0-1844-A679-13CB52C12EC1}"/>
              </a:ext>
            </a:extLst>
          </p:cNvPr>
          <p:cNvSpPr/>
          <p:nvPr/>
        </p:nvSpPr>
        <p:spPr>
          <a:xfrm>
            <a:off x="2696990" y="1885950"/>
            <a:ext cx="57640" cy="331470"/>
          </a:xfrm>
          <a:custGeom>
            <a:avLst/>
            <a:gdLst>
              <a:gd name="connsiteX0" fmla="*/ 57640 w 57640"/>
              <a:gd name="connsiteY0" fmla="*/ 0 h 331470"/>
              <a:gd name="connsiteX1" fmla="*/ 490 w 57640"/>
              <a:gd name="connsiteY1" fmla="*/ 171450 h 331470"/>
              <a:gd name="connsiteX2" fmla="*/ 34780 w 57640"/>
              <a:gd name="connsiteY2" fmla="*/ 331470 h 33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640" h="331470">
                <a:moveTo>
                  <a:pt x="57640" y="0"/>
                </a:moveTo>
                <a:cubicBezTo>
                  <a:pt x="30970" y="58102"/>
                  <a:pt x="4300" y="116205"/>
                  <a:pt x="490" y="171450"/>
                </a:cubicBezTo>
                <a:cubicBezTo>
                  <a:pt x="-3320" y="226695"/>
                  <a:pt x="15730" y="279082"/>
                  <a:pt x="34780" y="331470"/>
                </a:cubicBezTo>
              </a:path>
            </a:pathLst>
          </a:cu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2C268DC-ABD9-0245-9D85-127960EB99CB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Suppose we store all the KV </a:t>
            </a:r>
            <a:r>
              <a:rPr kumimoji="1" lang="en-US" altLang="zh-CN" dirty="0">
                <a:solidFill>
                  <a:srgbClr val="C00000"/>
                </a:solidFill>
              </a:rPr>
              <a:t>in a single file </a:t>
            </a:r>
            <a:r>
              <a:rPr kumimoji="1" lang="en-US" altLang="zh-CN" b="0" dirty="0"/>
              <a:t>in the following format: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880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A1F22-3298-EB4B-94F9-D0C6EB6A3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Method: Accelerate Get with index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21482-D94F-D54D-82BE-9E98297E9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Index </a:t>
            </a:r>
          </a:p>
          <a:p>
            <a:pPr lvl="1"/>
            <a:r>
              <a:rPr lang="en" altLang="zh-CN" dirty="0">
                <a:latin typeface="+mn-lt"/>
              </a:rPr>
              <a:t>An </a:t>
            </a:r>
            <a:r>
              <a:rPr lang="en" altLang="zh-CN" b="1" dirty="0">
                <a:solidFill>
                  <a:srgbClr val="C00000"/>
                </a:solidFill>
                <a:latin typeface="+mn-lt"/>
              </a:rPr>
              <a:t>additional</a:t>
            </a:r>
            <a:r>
              <a:rPr lang="en" altLang="zh-CN" b="1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" altLang="zh-CN" b="1" dirty="0">
                <a:solidFill>
                  <a:srgbClr val="C00000"/>
                </a:solidFill>
                <a:latin typeface="+mn-lt"/>
              </a:rPr>
              <a:t>structure</a:t>
            </a:r>
            <a:r>
              <a:rPr lang="en" altLang="zh-CN" dirty="0">
                <a:latin typeface="+mn-lt"/>
              </a:rPr>
              <a:t> that is derived from the primary data (e.g., log file)</a:t>
            </a:r>
          </a:p>
          <a:p>
            <a:pPr lvl="1"/>
            <a:r>
              <a:rPr kumimoji="1" lang="en-US" altLang="zh-CN" dirty="0"/>
              <a:t>Can be added/removed without affecting the primary data </a:t>
            </a:r>
          </a:p>
          <a:p>
            <a:pPr lvl="2"/>
            <a:r>
              <a:rPr kumimoji="1" lang="en-US" altLang="zh-CN" dirty="0"/>
              <a:t>Only affects the </a:t>
            </a:r>
            <a:r>
              <a:rPr kumimoji="1" lang="en-US" altLang="zh-CN" b="1" dirty="0">
                <a:solidFill>
                  <a:srgbClr val="C00000"/>
                </a:solidFill>
              </a:rPr>
              <a:t>performance</a:t>
            </a:r>
            <a:r>
              <a:rPr kumimoji="1" lang="en-US" altLang="zh-CN" dirty="0"/>
              <a:t> instead of correctness</a:t>
            </a:r>
          </a:p>
          <a:p>
            <a:r>
              <a:rPr kumimoji="1" lang="en-US" altLang="zh-CN" dirty="0"/>
              <a:t>Example of index data structure: </a:t>
            </a:r>
          </a:p>
          <a:p>
            <a:pPr lvl="1"/>
            <a:r>
              <a:rPr kumimoji="1" lang="en-US" altLang="zh-CN" dirty="0" err="1"/>
              <a:t>B+Tree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HashTable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etc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dirty="0" err="1"/>
              <a:t>inode</a:t>
            </a:r>
            <a:r>
              <a:rPr kumimoji="1" lang="en-US" altLang="zh-CN" dirty="0"/>
              <a:t> table in Lab1 is essentially an index; but is extremely simple. </a:t>
            </a:r>
            <a:r>
              <a:rPr kumimoji="1" lang="en-US" altLang="zh-CN" b="1" dirty="0">
                <a:solidFill>
                  <a:srgbClr val="C00000"/>
                </a:solidFill>
              </a:rPr>
              <a:t>What are the trade-offs of an </a:t>
            </a:r>
            <a:r>
              <a:rPr kumimoji="1" lang="en-US" altLang="zh-CN" b="1" dirty="0" err="1">
                <a:solidFill>
                  <a:srgbClr val="C00000"/>
                </a:solidFill>
              </a:rPr>
              <a:t>inode</a:t>
            </a:r>
            <a:r>
              <a:rPr kumimoji="1" lang="en-US" altLang="zh-CN" b="1" dirty="0">
                <a:solidFill>
                  <a:srgbClr val="C00000"/>
                </a:solidFill>
              </a:rPr>
              <a:t> table? 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995821-1E85-094C-B239-6A248F11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29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First try of index: an In-memory Hash Index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0F0CFF9F-3EC8-2D47-9C3E-2ACF7CF31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83120"/>
            <a:ext cx="6912768" cy="353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59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 index &amp; log-structured data file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r>
              <a:rPr lang="en-US" altLang="zh-CN" dirty="0"/>
              <a:t>A viable solution </a:t>
            </a:r>
          </a:p>
          <a:p>
            <a:pPr lvl="1"/>
            <a:r>
              <a:rPr lang="en-US" altLang="zh-CN" dirty="0"/>
              <a:t>Adopted by commercial systems</a:t>
            </a:r>
            <a:r>
              <a:rPr lang="zh-CN" altLang="en-US" dirty="0"/>
              <a:t>， </a:t>
            </a:r>
            <a:r>
              <a:rPr lang="en-US" altLang="zh-CN" dirty="0"/>
              <a:t>e.g., </a:t>
            </a:r>
            <a:r>
              <a:rPr lang="en-US" altLang="zh-CN" dirty="0" err="1"/>
              <a:t>Bitcask</a:t>
            </a:r>
            <a:r>
              <a:rPr lang="en-US" altLang="zh-CN" dirty="0"/>
              <a:t> in  </a:t>
            </a:r>
            <a:r>
              <a:rPr lang="en-US" altLang="zh-CN" b="1" dirty="0">
                <a:solidFill>
                  <a:srgbClr val="505254"/>
                </a:solidFill>
                <a:latin typeface="Helvetica-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riak</a:t>
            </a:r>
            <a:r>
              <a:rPr lang="en-US" altLang="zh-CN" sz="1600" dirty="0">
                <a:solidFill>
                  <a:srgbClr val="F58B42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</a:t>
            </a:r>
            <a:endParaRPr lang="en-US" altLang="zh-CN" b="0" dirty="0"/>
          </a:p>
          <a:p>
            <a:r>
              <a:rPr kumimoji="1" lang="en-US" altLang="zh-CN" dirty="0"/>
              <a:t>Benefits </a:t>
            </a:r>
          </a:p>
          <a:p>
            <a:pPr lvl="1"/>
            <a:r>
              <a:rPr kumimoji="1" lang="en-US" altLang="zh-CN" dirty="0"/>
              <a:t>High-performance of reads/writes </a:t>
            </a:r>
          </a:p>
          <a:p>
            <a:r>
              <a:rPr kumimoji="1" lang="en-US" altLang="zh-CN" dirty="0"/>
              <a:t>Restrictions?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2D04EA-47EA-3948-ABD8-50FC99A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9744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7B560-8E96-9A49-9DA4-43711923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Hash index &amp; log-structured data file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3F1C-9462-A641-9FC8-50925C7B8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The simplest possible indexing strategy </a:t>
            </a:r>
          </a:p>
          <a:p>
            <a:pPr lvl="1"/>
            <a:r>
              <a:rPr lang="en-US" altLang="zh-CN" dirty="0"/>
              <a:t>Keep an in-memory hash map that map key -&gt; byte offset in the log file</a:t>
            </a:r>
          </a:p>
          <a:p>
            <a:r>
              <a:rPr lang="en-US" altLang="zh-CN" dirty="0"/>
              <a:t>A viable solution </a:t>
            </a:r>
          </a:p>
          <a:p>
            <a:pPr lvl="1"/>
            <a:r>
              <a:rPr lang="en-US" altLang="zh-CN" dirty="0"/>
              <a:t>Adopted by commercial systems</a:t>
            </a:r>
            <a:r>
              <a:rPr lang="zh-CN" altLang="en-US" dirty="0"/>
              <a:t>， </a:t>
            </a:r>
            <a:r>
              <a:rPr lang="en-US" altLang="zh-CN" dirty="0"/>
              <a:t>e.g., </a:t>
            </a:r>
            <a:r>
              <a:rPr lang="en-US" altLang="zh-CN" dirty="0" err="1"/>
              <a:t>Bitcask</a:t>
            </a:r>
            <a:r>
              <a:rPr lang="en-US" altLang="zh-CN" dirty="0"/>
              <a:t> in  </a:t>
            </a:r>
            <a:r>
              <a:rPr lang="en-US" altLang="zh-CN" b="1" dirty="0">
                <a:solidFill>
                  <a:srgbClr val="505254"/>
                </a:solidFill>
                <a:latin typeface="Helvetica-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riak</a:t>
            </a:r>
            <a:r>
              <a:rPr lang="en-US" altLang="zh-CN" sz="1600" dirty="0">
                <a:solidFill>
                  <a:srgbClr val="F58B42"/>
                </a:solidFill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KV</a:t>
            </a:r>
            <a:endParaRPr lang="en-US" altLang="zh-CN" b="0" dirty="0"/>
          </a:p>
          <a:p>
            <a:r>
              <a:rPr kumimoji="1" lang="en-US" altLang="zh-CN" dirty="0"/>
              <a:t>Benefits </a:t>
            </a:r>
          </a:p>
          <a:p>
            <a:pPr lvl="1"/>
            <a:r>
              <a:rPr kumimoji="1" lang="en-US" altLang="zh-CN" dirty="0"/>
              <a:t>High-performance of reads/writes </a:t>
            </a:r>
          </a:p>
          <a:p>
            <a:r>
              <a:rPr kumimoji="1" lang="en-US" altLang="zh-CN" dirty="0"/>
              <a:t>Restrictions </a:t>
            </a:r>
          </a:p>
          <a:p>
            <a:pPr lvl="1"/>
            <a:r>
              <a:rPr kumimoji="1" lang="en-US" altLang="zh-CN" dirty="0"/>
              <a:t>Index must </a:t>
            </a:r>
            <a:r>
              <a:rPr kumimoji="1" lang="en-US" altLang="zh-CN" b="1" dirty="0">
                <a:solidFill>
                  <a:srgbClr val="BE374B"/>
                </a:solidFill>
              </a:rPr>
              <a:t>fit into the RAM </a:t>
            </a:r>
          </a:p>
          <a:p>
            <a:pPr lvl="1"/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 at: when workloads have many updates but not insertions</a:t>
            </a:r>
          </a:p>
          <a:p>
            <a:pPr lvl="2"/>
            <a:r>
              <a:rPr kumimoji="1" lang="en-US" altLang="zh-CN" dirty="0"/>
              <a:t>E.g., 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insertions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exhaust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RAM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796561-FB9D-7341-A486-8480CFB9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E2D04EA-47EA-3948-ABD8-50FC99ADB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297440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355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0CB68-AEED-574B-A0EA-73C87326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BE374B"/>
                </a:solidFill>
              </a:rPr>
              <a:t>Hash Index++: Put it (or partially) on the disk </a:t>
            </a:r>
            <a:endParaRPr kumimoji="1" lang="zh-CN" altLang="en-US" dirty="0">
              <a:solidFill>
                <a:srgbClr val="BE374B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42807-AEA7-4049-BFF3-2C2FA90BC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Question: how to choose the appropriate hash index data structure? </a:t>
            </a:r>
          </a:p>
          <a:p>
            <a:r>
              <a:rPr kumimoji="1" lang="en-US" altLang="zh-CN" dirty="0"/>
              <a:t>Many hash data structures exist </a:t>
            </a:r>
          </a:p>
          <a:p>
            <a:pPr lvl="1"/>
            <a:r>
              <a:rPr kumimoji="1" lang="en-US" altLang="zh-CN" dirty="0"/>
              <a:t>Their performance differences may not be so different in an in-memory setting for KVS </a:t>
            </a:r>
          </a:p>
          <a:p>
            <a:pPr lvl="1"/>
            <a:r>
              <a:rPr kumimoji="1" lang="en-US" altLang="zh-CN" dirty="0"/>
              <a:t>But on disk, the things are different, because accessing the disk is orders of magnitude slower than the memory</a:t>
            </a:r>
            <a:endParaRPr kumimoji="1" lang="en-US" altLang="zh-CN" b="0" dirty="0"/>
          </a:p>
          <a:p>
            <a:r>
              <a:rPr kumimoji="1" lang="en-US" altLang="zh-CN" dirty="0"/>
              <a:t>Different hash indexes have different </a:t>
            </a:r>
            <a:r>
              <a:rPr kumimoji="1" lang="en-US" altLang="zh-CN" dirty="0">
                <a:solidFill>
                  <a:srgbClr val="BE374B"/>
                </a:solidFill>
              </a:rPr>
              <a:t>trade-offs </a:t>
            </a:r>
            <a:r>
              <a:rPr kumimoji="1" lang="en-US" altLang="zh-CN" dirty="0"/>
              <a:t>when stored on disk</a:t>
            </a:r>
          </a:p>
          <a:p>
            <a:pPr lvl="1"/>
            <a:r>
              <a:rPr kumimoji="1" lang="en-US" altLang="zh-CN" dirty="0"/>
              <a:t>For a specific index, we need make some optimization to make it suit for the disk </a:t>
            </a:r>
          </a:p>
          <a:p>
            <a:pPr marL="74250" lvl="1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C64673-D26B-F849-AA9D-E3A85FC1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94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83908-DB9B-B343-B8F3-DF736E84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Linked-list based hash index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A7365-02FE-AA47-A6D6-E2E2390BC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b="1" dirty="0">
                <a:solidFill>
                  <a:schemeClr val="tx1"/>
                </a:solidFill>
              </a:rPr>
              <a:t>The simplest data structures </a:t>
            </a:r>
          </a:p>
          <a:p>
            <a:r>
              <a:rPr kumimoji="1" lang="en-US" altLang="zh-CN" b="1" dirty="0">
                <a:solidFill>
                  <a:srgbClr val="C00000"/>
                </a:solidFill>
              </a:rPr>
              <a:t>Pros</a:t>
            </a:r>
            <a:r>
              <a:rPr kumimoji="1" lang="en-US" altLang="zh-CN" dirty="0"/>
              <a:t>: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Easy for implementation </a:t>
            </a:r>
          </a:p>
          <a:p>
            <a:r>
              <a:rPr kumimoji="1" lang="en-US" altLang="zh-CN" dirty="0"/>
              <a:t>Cons (of the easiest implementation):</a:t>
            </a:r>
          </a:p>
          <a:p>
            <a:pPr lvl="1">
              <a:lnSpc>
                <a:spcPct val="130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Bad </a:t>
            </a:r>
            <a:r>
              <a:rPr kumimoji="1" lang="en-US" altLang="zh-CN" dirty="0">
                <a:solidFill>
                  <a:schemeClr val="accent1"/>
                </a:solidFill>
              </a:rPr>
              <a:t>read</a:t>
            </a:r>
            <a:r>
              <a:rPr kumimoji="1" lang="en-US" altLang="zh-CN" dirty="0">
                <a:solidFill>
                  <a:schemeClr val="tx1"/>
                </a:solidFill>
              </a:rPr>
              <a:t> performance under hash collision 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Requires traverse the linked buckets in random I/O</a:t>
            </a:r>
          </a:p>
          <a:p>
            <a:pPr lvl="1">
              <a:lnSpc>
                <a:spcPct val="140000"/>
              </a:lnSpc>
            </a:pPr>
            <a:r>
              <a:rPr kumimoji="1" lang="en-US" altLang="zh-CN" dirty="0">
                <a:solidFill>
                  <a:schemeClr val="tx1"/>
                </a:solidFill>
              </a:rPr>
              <a:t>Bad </a:t>
            </a:r>
            <a:r>
              <a:rPr kumimoji="1" lang="en-US" altLang="zh-CN" dirty="0">
                <a:solidFill>
                  <a:schemeClr val="accent1"/>
                </a:solidFill>
              </a:rPr>
              <a:t>insert</a:t>
            </a:r>
            <a:r>
              <a:rPr kumimoji="1" lang="en-US" altLang="zh-CN" dirty="0">
                <a:solidFill>
                  <a:schemeClr val="tx1"/>
                </a:solidFill>
              </a:rPr>
              <a:t> performance under hash collision</a:t>
            </a:r>
          </a:p>
          <a:p>
            <a:pPr lvl="2"/>
            <a:r>
              <a:rPr kumimoji="1" lang="en-US" altLang="zh-CN" dirty="0">
                <a:solidFill>
                  <a:schemeClr val="tx1"/>
                </a:solidFill>
              </a:rPr>
              <a:t>Similar problem as the read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Question: can you make it better?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Simple idea: put the entries in the same file block to reduce the chain length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E89651-B2CA-714F-A086-DFB0CC28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C35EB-A42B-124D-8FD7-9F6356080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9554"/>
            <a:ext cx="3951041" cy="219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4317442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E9091F7-7C13-5141-952A-54296782BBDB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38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6E288-02F8-B6CE-AC0B-E910F4E4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Drawback of NFS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D2D7F-2DAF-F4E1-3147-025495DAF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377163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dirty="0"/>
              <a:t>Capacity </a:t>
            </a:r>
          </a:p>
          <a:p>
            <a:pPr lvl="1"/>
            <a:r>
              <a:rPr kumimoji="1" lang="en-US" altLang="zh-CN" dirty="0"/>
              <a:t>Can only disks on a single server, which has a limited capacity 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2. Reliability </a:t>
            </a:r>
          </a:p>
          <a:p>
            <a:pPr lvl="1"/>
            <a:r>
              <a:rPr kumimoji="1" lang="en-US" altLang="zh-CN" dirty="0"/>
              <a:t>If the server crashes, the remote files are unavailable 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3. Performance  </a:t>
            </a:r>
          </a:p>
          <a:p>
            <a:pPr lvl="1"/>
            <a:r>
              <a:rPr kumimoji="1" lang="en-US" altLang="zh-CN" dirty="0"/>
              <a:t>The file performance is limited to a single file (and a single network bandwidth)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DE78E6-F9B8-FF3F-1DAF-A96D2293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5380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pPr marL="74250" lvl="1" indent="0">
              <a:buNone/>
            </a:pP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19062D5-FFE9-804D-934C-B3FFEAA4C3D5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451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Get(73)</a:t>
            </a:r>
            <a:endParaRPr kumimoji="1" lang="en-US" altLang="zh-C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Buckets0[H0(73)] = 2</a:t>
            </a:r>
            <a:endParaRPr kumimoji="1" lang="zh-CN" altLang="en-US" b="1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38BB81D-BA8A-0745-AE76-DF7BDAE5AC9C}"/>
              </a:ext>
            </a:extLst>
          </p:cNvPr>
          <p:cNvSpPr/>
          <p:nvPr/>
        </p:nvSpPr>
        <p:spPr>
          <a:xfrm>
            <a:off x="6444206" y="2002334"/>
            <a:ext cx="719633" cy="360040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1AFC4D-7E0C-2D46-97F4-314A80B7CABB}"/>
              </a:ext>
            </a:extLst>
          </p:cNvPr>
          <p:cNvSpPr txBox="1"/>
          <p:nvPr/>
        </p:nvSpPr>
        <p:spPr>
          <a:xfrm>
            <a:off x="6583449" y="1997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A76AF2C-32B8-E149-A3AC-C238DC5BF7F7}"/>
              </a:ext>
            </a:extLst>
          </p:cNvPr>
          <p:cNvSpPr txBox="1"/>
          <p:nvPr/>
        </p:nvSpPr>
        <p:spPr>
          <a:xfrm>
            <a:off x="6675814" y="2014554"/>
            <a:ext cx="4661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?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14F87D3-5B4A-4F4B-A930-2F68AAF91E4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25713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Get()</a:t>
            </a:r>
          </a:p>
          <a:p>
            <a:pPr lvl="1"/>
            <a:r>
              <a:rPr kumimoji="1" lang="en-US" altLang="zh-CN" dirty="0"/>
              <a:t>Using two hash functions H0 &amp; H1</a:t>
            </a:r>
          </a:p>
          <a:p>
            <a:pPr lvl="1"/>
            <a:r>
              <a:rPr kumimoji="1" lang="en-US" altLang="zh-CN" dirty="0"/>
              <a:t>The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kumimoji="1" lang="en-US" altLang="zh-CN" dirty="0"/>
              <a:t> must be in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Get(73)</a:t>
            </a:r>
            <a:endParaRPr kumimoji="1" lang="en-US" altLang="zh-CN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Buckets0[H0(73)] = 2 &amp;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Buckets1[H1(k73)] = 1</a:t>
            </a:r>
            <a:endParaRPr kumimoji="1" lang="en-US" altLang="zh-CN" dirty="0">
              <a:solidFill>
                <a:srgbClr val="C00000"/>
              </a:solidFill>
              <a:latin typeface="+mn-lt"/>
              <a:cs typeface="Consolas" panose="020B0609020204030204" pitchFamily="49" charset="0"/>
            </a:endParaRPr>
          </a:p>
          <a:p>
            <a:pPr marL="74250" lvl="1" indent="0">
              <a:buNone/>
            </a:pP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zh-CN" alt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38BB81D-BA8A-0745-AE76-DF7BDAE5AC9C}"/>
              </a:ext>
            </a:extLst>
          </p:cNvPr>
          <p:cNvSpPr/>
          <p:nvPr/>
        </p:nvSpPr>
        <p:spPr>
          <a:xfrm>
            <a:off x="6444206" y="2002334"/>
            <a:ext cx="719633" cy="3600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D1AFC4D-7E0C-2D46-97F4-314A80B7CABB}"/>
              </a:ext>
            </a:extLst>
          </p:cNvPr>
          <p:cNvSpPr txBox="1"/>
          <p:nvPr/>
        </p:nvSpPr>
        <p:spPr>
          <a:xfrm>
            <a:off x="6583449" y="1997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C3D4977-0412-5044-B4AC-8B8868269B34}"/>
              </a:ext>
            </a:extLst>
          </p:cNvPr>
          <p:cNvSpPr/>
          <p:nvPr/>
        </p:nvSpPr>
        <p:spPr>
          <a:xfrm>
            <a:off x="7676972" y="1642656"/>
            <a:ext cx="719633" cy="360040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0D17132-7F75-1245-8BBF-2553863AB76B}"/>
              </a:ext>
            </a:extLst>
          </p:cNvPr>
          <p:cNvSpPr txBox="1"/>
          <p:nvPr/>
        </p:nvSpPr>
        <p:spPr>
          <a:xfrm>
            <a:off x="7816215" y="16380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chemeClr val="bg1"/>
                </a:solidFill>
              </a:rPr>
              <a:t>73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D2485D3-4CE0-B744-9E25-F10EDF644F9B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98290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Update()</a:t>
            </a:r>
          </a:p>
          <a:p>
            <a:pPr lvl="1"/>
            <a:r>
              <a:rPr kumimoji="1" lang="en-US" altLang="zh-CN" dirty="0"/>
              <a:t>Similar as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Get()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1. find the bucket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2. update the value </a:t>
            </a:r>
            <a:endParaRPr kumimoji="1" lang="zh-CN" altLang="en-US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6751B1D0-AF2F-1844-839F-F977D5726268}"/>
              </a:ext>
            </a:extLst>
          </p:cNvPr>
          <p:cNvSpPr/>
          <p:nvPr/>
        </p:nvSpPr>
        <p:spPr>
          <a:xfrm>
            <a:off x="1949984" y="4288063"/>
            <a:ext cx="538690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What about insert? 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8A79DEB-F011-6747-A876-6A86A99E2A47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77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626968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Question: what if no available space?</a:t>
            </a:r>
            <a:endParaRPr kumimoji="1" lang="en-US" altLang="zh-CN" dirty="0">
              <a:latin typeface="+mn-l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0E57EE8-547F-8546-A9D0-3C51149BC2D8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566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0 &amp; H1(2) = 0</a:t>
            </a:r>
            <a:endParaRPr kumimoji="1" lang="en-US" altLang="zh-CN" dirty="0">
              <a:solidFill>
                <a:srgbClr val="C00000"/>
              </a:solidFill>
              <a:cs typeface="Consolas" panose="020B0609020204030204" pitchFamily="49" charset="0"/>
            </a:endParaRP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CD12567-E8E5-D64D-ACD5-8D2D5B41B017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361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0 </a:t>
            </a:r>
            <a:r>
              <a:rPr kumimoji="1" lang="en-US" altLang="zh-CN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 H1(2) = 0</a:t>
            </a:r>
            <a:endParaRPr kumimoji="1" lang="en-US" altLang="zh-CN" dirty="0">
              <a:solidFill>
                <a:schemeClr val="accent6"/>
              </a:solidFill>
              <a:cs typeface="Consolas" panose="020B0609020204030204" pitchFamily="49" charset="0"/>
            </a:endParaRP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BEFD8D1-6C4F-BB4E-BE22-3403CAB6BC42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D5C0E4B-EE75-9748-A9DA-56BD7CA445F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09D6F73-044D-5C41-9853-E7EC36E2AC2F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1" name="Rectangle 6">
            <a:extLst>
              <a:ext uri="{FF2B5EF4-FFF2-40B4-BE49-F238E27FC236}">
                <a16:creationId xmlns:a16="http://schemas.microsoft.com/office/drawing/2014/main" id="{05ED61E2-5240-7D4B-992C-F03AA2DBFE12}"/>
              </a:ext>
            </a:extLst>
          </p:cNvPr>
          <p:cNvSpPr/>
          <p:nvPr/>
        </p:nvSpPr>
        <p:spPr>
          <a:xfrm>
            <a:off x="5374645" y="384472"/>
            <a:ext cx="301742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Can we insert here?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414AFA3-AB87-324E-9F94-CE1984454C12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1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Insert(2)</a:t>
            </a:r>
          </a:p>
          <a:p>
            <a:pPr lvl="1"/>
            <a:r>
              <a:rPr kumimoji="1" lang="en-US" altLang="zh-CN" b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0 &amp;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H1(2)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Insert here!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38A1C57-0BA4-5843-9878-9B507719BBB2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0152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</a:t>
            </a:r>
            <a:r>
              <a:rPr kumimoji="1" lang="en-US" altLang="zh-CN" dirty="0">
                <a:solidFill>
                  <a:schemeClr val="accent1"/>
                </a:solidFill>
                <a:latin typeface="+mn-lt"/>
                <a:cs typeface="Consolas" panose="020B0609020204030204" pitchFamily="49" charset="0"/>
              </a:rPr>
              <a:t>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358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2021ECF5-22A6-7A41-80BB-E6A801248227}"/>
              </a:ext>
            </a:extLst>
          </p:cNvPr>
          <p:cNvSpPr/>
          <p:nvPr/>
        </p:nvSpPr>
        <p:spPr>
          <a:xfrm>
            <a:off x="5374644" y="384472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Both slots are not empty!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7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1454A4-7BBD-6A40-A0F0-10DFF9B5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</a:t>
            </a:r>
            <a:r>
              <a:rPr kumimoji="1" lang="zh-CN" altLang="en-US" dirty="0"/>
              <a:t> </a:t>
            </a:r>
            <a:r>
              <a:rPr kumimoji="1" lang="en-US" altLang="zh-CN" dirty="0"/>
              <a:t>GFS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538903-47EB-C144-B3DB-26255B8DE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E862A7-91AD-7C41-A897-9949EAE5A97F}"/>
              </a:ext>
            </a:extLst>
          </p:cNvPr>
          <p:cNvSpPr/>
          <p:nvPr/>
        </p:nvSpPr>
        <p:spPr>
          <a:xfrm>
            <a:off x="1125715" y="1079500"/>
            <a:ext cx="4500000" cy="254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grpSp>
        <p:nvGrpSpPr>
          <p:cNvPr id="6" name="Group 18">
            <a:extLst>
              <a:ext uri="{FF2B5EF4-FFF2-40B4-BE49-F238E27FC236}">
                <a16:creationId xmlns:a16="http://schemas.microsoft.com/office/drawing/2014/main" id="{1605E1B1-C2A4-D84E-B37B-ED48D6128B91}"/>
              </a:ext>
            </a:extLst>
          </p:cNvPr>
          <p:cNvGrpSpPr/>
          <p:nvPr/>
        </p:nvGrpSpPr>
        <p:grpSpPr>
          <a:xfrm>
            <a:off x="1125716" y="1524000"/>
            <a:ext cx="4500284" cy="254000"/>
            <a:chOff x="533059" y="1905000"/>
            <a:chExt cx="5400341" cy="304800"/>
          </a:xfrm>
        </p:grpSpPr>
        <p:sp>
          <p:nvSpPr>
            <p:cNvPr id="7" name="Rectangle 21">
              <a:extLst>
                <a:ext uri="{FF2B5EF4-FFF2-40B4-BE49-F238E27FC236}">
                  <a16:creationId xmlns:a16="http://schemas.microsoft.com/office/drawing/2014/main" id="{BD2C39F2-1E60-A942-BA4F-FF27B9BBA411}"/>
                </a:ext>
              </a:extLst>
            </p:cNvPr>
            <p:cNvSpPr/>
            <p:nvPr/>
          </p:nvSpPr>
          <p:spPr>
            <a:xfrm>
              <a:off x="53305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8" name="Rectangle 22">
              <a:extLst>
                <a:ext uri="{FF2B5EF4-FFF2-40B4-BE49-F238E27FC236}">
                  <a16:creationId xmlns:a16="http://schemas.microsoft.com/office/drawing/2014/main" id="{61BF1965-A79A-1847-9D08-6F255340222A}"/>
                </a:ext>
              </a:extLst>
            </p:cNvPr>
            <p:cNvSpPr/>
            <p:nvPr/>
          </p:nvSpPr>
          <p:spPr>
            <a:xfrm>
              <a:off x="89308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9" name="Rectangle 23">
              <a:extLst>
                <a:ext uri="{FF2B5EF4-FFF2-40B4-BE49-F238E27FC236}">
                  <a16:creationId xmlns:a16="http://schemas.microsoft.com/office/drawing/2014/main" id="{98C86594-78A2-9F4E-8B44-B12E3EAAC460}"/>
                </a:ext>
              </a:extLst>
            </p:cNvPr>
            <p:cNvSpPr/>
            <p:nvPr/>
          </p:nvSpPr>
          <p:spPr>
            <a:xfrm>
              <a:off x="125310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Rectangle 24">
              <a:extLst>
                <a:ext uri="{FF2B5EF4-FFF2-40B4-BE49-F238E27FC236}">
                  <a16:creationId xmlns:a16="http://schemas.microsoft.com/office/drawing/2014/main" id="{31D3F529-81A4-F447-B1FE-5791ACB69C50}"/>
                </a:ext>
              </a:extLst>
            </p:cNvPr>
            <p:cNvSpPr/>
            <p:nvPr/>
          </p:nvSpPr>
          <p:spPr>
            <a:xfrm>
              <a:off x="161313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B741CAD6-7481-7645-8083-CD2C862733B1}"/>
                </a:ext>
              </a:extLst>
            </p:cNvPr>
            <p:cNvSpPr/>
            <p:nvPr/>
          </p:nvSpPr>
          <p:spPr>
            <a:xfrm>
              <a:off x="197315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2" name="Rectangle 27">
              <a:extLst>
                <a:ext uri="{FF2B5EF4-FFF2-40B4-BE49-F238E27FC236}">
                  <a16:creationId xmlns:a16="http://schemas.microsoft.com/office/drawing/2014/main" id="{8F3BE5A7-BBA6-4B41-8182-5DD7DF898293}"/>
                </a:ext>
              </a:extLst>
            </p:cNvPr>
            <p:cNvSpPr/>
            <p:nvPr/>
          </p:nvSpPr>
          <p:spPr>
            <a:xfrm>
              <a:off x="233317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4705DBE3-CB06-7642-B789-B65B37991D63}"/>
                </a:ext>
              </a:extLst>
            </p:cNvPr>
            <p:cNvSpPr/>
            <p:nvPr/>
          </p:nvSpPr>
          <p:spPr>
            <a:xfrm>
              <a:off x="269320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4" name="Rectangle 31">
              <a:extLst>
                <a:ext uri="{FF2B5EF4-FFF2-40B4-BE49-F238E27FC236}">
                  <a16:creationId xmlns:a16="http://schemas.microsoft.com/office/drawing/2014/main" id="{4B1114BC-CE9B-6A43-B6EE-A2FF042622DF}"/>
                </a:ext>
              </a:extLst>
            </p:cNvPr>
            <p:cNvSpPr/>
            <p:nvPr/>
          </p:nvSpPr>
          <p:spPr>
            <a:xfrm>
              <a:off x="305322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1D9DEF66-14B8-2E4F-9F60-EFD79B94C2F3}"/>
                </a:ext>
              </a:extLst>
            </p:cNvPr>
            <p:cNvSpPr/>
            <p:nvPr/>
          </p:nvSpPr>
          <p:spPr>
            <a:xfrm>
              <a:off x="341325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4158941-D4B6-F447-810A-60079248E5FB}"/>
                </a:ext>
              </a:extLst>
            </p:cNvPr>
            <p:cNvSpPr/>
            <p:nvPr/>
          </p:nvSpPr>
          <p:spPr>
            <a:xfrm>
              <a:off x="3773275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9DBC90A8-94A8-F844-B78B-5602A4A7F1BE}"/>
                </a:ext>
              </a:extLst>
            </p:cNvPr>
            <p:cNvSpPr/>
            <p:nvPr/>
          </p:nvSpPr>
          <p:spPr>
            <a:xfrm>
              <a:off x="4133299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078108A3-76F5-394D-8500-40CF866447DC}"/>
                </a:ext>
              </a:extLst>
            </p:cNvPr>
            <p:cNvSpPr/>
            <p:nvPr/>
          </p:nvSpPr>
          <p:spPr>
            <a:xfrm>
              <a:off x="4493323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EAF55079-9ACC-1748-B76E-1F09975DE8A9}"/>
                </a:ext>
              </a:extLst>
            </p:cNvPr>
            <p:cNvSpPr/>
            <p:nvPr/>
          </p:nvSpPr>
          <p:spPr>
            <a:xfrm>
              <a:off x="4853347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0" name="Rectangle 40">
              <a:extLst>
                <a:ext uri="{FF2B5EF4-FFF2-40B4-BE49-F238E27FC236}">
                  <a16:creationId xmlns:a16="http://schemas.microsoft.com/office/drawing/2014/main" id="{9D8B0E72-B5F5-174D-AD18-6A23B4E45DF3}"/>
                </a:ext>
              </a:extLst>
            </p:cNvPr>
            <p:cNvSpPr/>
            <p:nvPr/>
          </p:nvSpPr>
          <p:spPr>
            <a:xfrm>
              <a:off x="5573400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9B43B419-D3F8-A646-8FFC-1B778F65A867}"/>
                </a:ext>
              </a:extLst>
            </p:cNvPr>
            <p:cNvSpPr/>
            <p:nvPr/>
          </p:nvSpPr>
          <p:spPr>
            <a:xfrm>
              <a:off x="5213371" y="1905000"/>
              <a:ext cx="360000" cy="304800"/>
            </a:xfrm>
            <a:prstGeom prst="rect">
              <a:avLst/>
            </a:prstGeom>
            <a:solidFill>
              <a:srgbClr val="66FF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2" name="Group 20">
            <a:extLst>
              <a:ext uri="{FF2B5EF4-FFF2-40B4-BE49-F238E27FC236}">
                <a16:creationId xmlns:a16="http://schemas.microsoft.com/office/drawing/2014/main" id="{621DB13B-AA0B-5F4C-8C0B-39C4A7EC0CD4}"/>
              </a:ext>
            </a:extLst>
          </p:cNvPr>
          <p:cNvGrpSpPr/>
          <p:nvPr/>
        </p:nvGrpSpPr>
        <p:grpSpPr>
          <a:xfrm>
            <a:off x="1126000" y="1905000"/>
            <a:ext cx="4500284" cy="254000"/>
            <a:chOff x="533400" y="2362200"/>
            <a:chExt cx="5400341" cy="304800"/>
          </a:xfrm>
        </p:grpSpPr>
        <p:sp>
          <p:nvSpPr>
            <p:cNvPr id="23" name="Rectangle 43">
              <a:extLst>
                <a:ext uri="{FF2B5EF4-FFF2-40B4-BE49-F238E27FC236}">
                  <a16:creationId xmlns:a16="http://schemas.microsoft.com/office/drawing/2014/main" id="{A9FD772F-37CC-6F4B-A0CB-1B65B3850A30}"/>
                </a:ext>
              </a:extLst>
            </p:cNvPr>
            <p:cNvSpPr/>
            <p:nvPr/>
          </p:nvSpPr>
          <p:spPr>
            <a:xfrm>
              <a:off x="53340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4" name="Rectangle 44">
              <a:extLst>
                <a:ext uri="{FF2B5EF4-FFF2-40B4-BE49-F238E27FC236}">
                  <a16:creationId xmlns:a16="http://schemas.microsoft.com/office/drawing/2014/main" id="{644B6CEA-71B9-4549-8847-1EEDEBB66327}"/>
                </a:ext>
              </a:extLst>
            </p:cNvPr>
            <p:cNvSpPr/>
            <p:nvPr/>
          </p:nvSpPr>
          <p:spPr>
            <a:xfrm>
              <a:off x="89342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Rectangle 45">
              <a:extLst>
                <a:ext uri="{FF2B5EF4-FFF2-40B4-BE49-F238E27FC236}">
                  <a16:creationId xmlns:a16="http://schemas.microsoft.com/office/drawing/2014/main" id="{6EE22605-E92F-B449-96ED-EB9E8A81F8E1}"/>
                </a:ext>
              </a:extLst>
            </p:cNvPr>
            <p:cNvSpPr/>
            <p:nvPr/>
          </p:nvSpPr>
          <p:spPr>
            <a:xfrm>
              <a:off x="125344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6" name="Rectangle 46">
              <a:extLst>
                <a:ext uri="{FF2B5EF4-FFF2-40B4-BE49-F238E27FC236}">
                  <a16:creationId xmlns:a16="http://schemas.microsoft.com/office/drawing/2014/main" id="{7DC2684E-F3FC-0243-8AC7-C6AE2C2F692A}"/>
                </a:ext>
              </a:extLst>
            </p:cNvPr>
            <p:cNvSpPr/>
            <p:nvPr/>
          </p:nvSpPr>
          <p:spPr>
            <a:xfrm>
              <a:off x="161347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359814B1-80BE-F945-B3E9-62701358E69D}"/>
                </a:ext>
              </a:extLst>
            </p:cNvPr>
            <p:cNvSpPr/>
            <p:nvPr/>
          </p:nvSpPr>
          <p:spPr>
            <a:xfrm>
              <a:off x="197349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2FD755FF-B91C-5849-81E9-F60E1B804E7D}"/>
                </a:ext>
              </a:extLst>
            </p:cNvPr>
            <p:cNvSpPr/>
            <p:nvPr/>
          </p:nvSpPr>
          <p:spPr>
            <a:xfrm>
              <a:off x="233352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ACF7C3D3-31F5-4548-82E4-65725DE3FF62}"/>
                </a:ext>
              </a:extLst>
            </p:cNvPr>
            <p:cNvSpPr/>
            <p:nvPr/>
          </p:nvSpPr>
          <p:spPr>
            <a:xfrm>
              <a:off x="269354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13AC33EB-6242-A143-A311-F4B4A4AB79C8}"/>
                </a:ext>
              </a:extLst>
            </p:cNvPr>
            <p:cNvSpPr/>
            <p:nvPr/>
          </p:nvSpPr>
          <p:spPr>
            <a:xfrm>
              <a:off x="305356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1" name="Rectangle 51">
              <a:extLst>
                <a:ext uri="{FF2B5EF4-FFF2-40B4-BE49-F238E27FC236}">
                  <a16:creationId xmlns:a16="http://schemas.microsoft.com/office/drawing/2014/main" id="{E894FE55-0909-D548-8D5D-41C1A5208F44}"/>
                </a:ext>
              </a:extLst>
            </p:cNvPr>
            <p:cNvSpPr/>
            <p:nvPr/>
          </p:nvSpPr>
          <p:spPr>
            <a:xfrm>
              <a:off x="341359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2" name="Rectangle 52">
              <a:extLst>
                <a:ext uri="{FF2B5EF4-FFF2-40B4-BE49-F238E27FC236}">
                  <a16:creationId xmlns:a16="http://schemas.microsoft.com/office/drawing/2014/main" id="{A6BFF497-7BF1-594E-A625-742592094063}"/>
                </a:ext>
              </a:extLst>
            </p:cNvPr>
            <p:cNvSpPr/>
            <p:nvPr/>
          </p:nvSpPr>
          <p:spPr>
            <a:xfrm>
              <a:off x="3773616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3" name="Rectangle 53">
              <a:extLst>
                <a:ext uri="{FF2B5EF4-FFF2-40B4-BE49-F238E27FC236}">
                  <a16:creationId xmlns:a16="http://schemas.microsoft.com/office/drawing/2014/main" id="{CE6638BC-F378-D04F-B805-C0062F6C2D51}"/>
                </a:ext>
              </a:extLst>
            </p:cNvPr>
            <p:cNvSpPr/>
            <p:nvPr/>
          </p:nvSpPr>
          <p:spPr>
            <a:xfrm>
              <a:off x="4133640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4" name="Rectangle 54">
              <a:extLst>
                <a:ext uri="{FF2B5EF4-FFF2-40B4-BE49-F238E27FC236}">
                  <a16:creationId xmlns:a16="http://schemas.microsoft.com/office/drawing/2014/main" id="{4BBE0201-8587-1242-A8D8-C0DDED34A70B}"/>
                </a:ext>
              </a:extLst>
            </p:cNvPr>
            <p:cNvSpPr/>
            <p:nvPr/>
          </p:nvSpPr>
          <p:spPr>
            <a:xfrm>
              <a:off x="4493664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5" name="Rectangle 55">
              <a:extLst>
                <a:ext uri="{FF2B5EF4-FFF2-40B4-BE49-F238E27FC236}">
                  <a16:creationId xmlns:a16="http://schemas.microsoft.com/office/drawing/2014/main" id="{0BF59E17-9981-5649-B816-16E050036008}"/>
                </a:ext>
              </a:extLst>
            </p:cNvPr>
            <p:cNvSpPr/>
            <p:nvPr/>
          </p:nvSpPr>
          <p:spPr>
            <a:xfrm>
              <a:off x="4853688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6" name="Rectangle 56">
              <a:extLst>
                <a:ext uri="{FF2B5EF4-FFF2-40B4-BE49-F238E27FC236}">
                  <a16:creationId xmlns:a16="http://schemas.microsoft.com/office/drawing/2014/main" id="{3406836C-34CF-194B-A1B1-9A91BC8BB104}"/>
                </a:ext>
              </a:extLst>
            </p:cNvPr>
            <p:cNvSpPr/>
            <p:nvPr/>
          </p:nvSpPr>
          <p:spPr>
            <a:xfrm>
              <a:off x="5573741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37" name="Rectangle 57">
              <a:extLst>
                <a:ext uri="{FF2B5EF4-FFF2-40B4-BE49-F238E27FC236}">
                  <a16:creationId xmlns:a16="http://schemas.microsoft.com/office/drawing/2014/main" id="{1DB6DBFD-7A59-6643-B56C-6758A2A2EBE7}"/>
                </a:ext>
              </a:extLst>
            </p:cNvPr>
            <p:cNvSpPr/>
            <p:nvPr/>
          </p:nvSpPr>
          <p:spPr>
            <a:xfrm>
              <a:off x="5213712" y="2362200"/>
              <a:ext cx="360000" cy="304800"/>
            </a:xfrm>
            <a:prstGeom prst="rect">
              <a:avLst/>
            </a:prstGeom>
            <a:solidFill>
              <a:srgbClr val="FF0066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38" name="Group 96">
            <a:extLst>
              <a:ext uri="{FF2B5EF4-FFF2-40B4-BE49-F238E27FC236}">
                <a16:creationId xmlns:a16="http://schemas.microsoft.com/office/drawing/2014/main" id="{B25317C8-F83A-6F49-AC52-73B9DF7DD945}"/>
              </a:ext>
            </a:extLst>
          </p:cNvPr>
          <p:cNvGrpSpPr/>
          <p:nvPr/>
        </p:nvGrpSpPr>
        <p:grpSpPr>
          <a:xfrm>
            <a:off x="1126000" y="2286000"/>
            <a:ext cx="4500284" cy="254000"/>
            <a:chOff x="533400" y="2819400"/>
            <a:chExt cx="5400341" cy="304800"/>
          </a:xfrm>
        </p:grpSpPr>
        <p:sp>
          <p:nvSpPr>
            <p:cNvPr id="39" name="Rectangle 58">
              <a:extLst>
                <a:ext uri="{FF2B5EF4-FFF2-40B4-BE49-F238E27FC236}">
                  <a16:creationId xmlns:a16="http://schemas.microsoft.com/office/drawing/2014/main" id="{6D8D76CF-4517-0A4E-AE75-E61B35D19F46}"/>
                </a:ext>
              </a:extLst>
            </p:cNvPr>
            <p:cNvSpPr/>
            <p:nvPr/>
          </p:nvSpPr>
          <p:spPr>
            <a:xfrm>
              <a:off x="53340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0" name="Rectangle 59">
              <a:extLst>
                <a:ext uri="{FF2B5EF4-FFF2-40B4-BE49-F238E27FC236}">
                  <a16:creationId xmlns:a16="http://schemas.microsoft.com/office/drawing/2014/main" id="{22A92584-17B5-A746-87FD-15AA2831E7D5}"/>
                </a:ext>
              </a:extLst>
            </p:cNvPr>
            <p:cNvSpPr/>
            <p:nvPr/>
          </p:nvSpPr>
          <p:spPr>
            <a:xfrm>
              <a:off x="89342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1" name="Rectangle 60">
              <a:extLst>
                <a:ext uri="{FF2B5EF4-FFF2-40B4-BE49-F238E27FC236}">
                  <a16:creationId xmlns:a16="http://schemas.microsoft.com/office/drawing/2014/main" id="{52B9805A-822E-4646-874F-40931F3C9D05}"/>
                </a:ext>
              </a:extLst>
            </p:cNvPr>
            <p:cNvSpPr/>
            <p:nvPr/>
          </p:nvSpPr>
          <p:spPr>
            <a:xfrm>
              <a:off x="125344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2" name="Rectangle 61">
              <a:extLst>
                <a:ext uri="{FF2B5EF4-FFF2-40B4-BE49-F238E27FC236}">
                  <a16:creationId xmlns:a16="http://schemas.microsoft.com/office/drawing/2014/main" id="{68A72A43-9F96-9940-8FED-44FC9A29DAF4}"/>
                </a:ext>
              </a:extLst>
            </p:cNvPr>
            <p:cNvSpPr/>
            <p:nvPr/>
          </p:nvSpPr>
          <p:spPr>
            <a:xfrm>
              <a:off x="161347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C79C90B0-8024-2149-B769-B6775CA88D37}"/>
                </a:ext>
              </a:extLst>
            </p:cNvPr>
            <p:cNvSpPr/>
            <p:nvPr/>
          </p:nvSpPr>
          <p:spPr>
            <a:xfrm>
              <a:off x="197349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4" name="Rectangle 63">
              <a:extLst>
                <a:ext uri="{FF2B5EF4-FFF2-40B4-BE49-F238E27FC236}">
                  <a16:creationId xmlns:a16="http://schemas.microsoft.com/office/drawing/2014/main" id="{BB782EAE-1932-A744-86B0-1CF7926388B1}"/>
                </a:ext>
              </a:extLst>
            </p:cNvPr>
            <p:cNvSpPr/>
            <p:nvPr/>
          </p:nvSpPr>
          <p:spPr>
            <a:xfrm>
              <a:off x="233352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426AB61F-6DEB-EC43-BB09-947140C39652}"/>
                </a:ext>
              </a:extLst>
            </p:cNvPr>
            <p:cNvSpPr/>
            <p:nvPr/>
          </p:nvSpPr>
          <p:spPr>
            <a:xfrm>
              <a:off x="269354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6" name="Rectangle 65">
              <a:extLst>
                <a:ext uri="{FF2B5EF4-FFF2-40B4-BE49-F238E27FC236}">
                  <a16:creationId xmlns:a16="http://schemas.microsoft.com/office/drawing/2014/main" id="{80182AD2-2FAC-5A49-960B-2C85094B1411}"/>
                </a:ext>
              </a:extLst>
            </p:cNvPr>
            <p:cNvSpPr/>
            <p:nvPr/>
          </p:nvSpPr>
          <p:spPr>
            <a:xfrm>
              <a:off x="305356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7" name="Rectangle 66">
              <a:extLst>
                <a:ext uri="{FF2B5EF4-FFF2-40B4-BE49-F238E27FC236}">
                  <a16:creationId xmlns:a16="http://schemas.microsoft.com/office/drawing/2014/main" id="{43D51439-49F9-3F48-92A8-88CAF35B0922}"/>
                </a:ext>
              </a:extLst>
            </p:cNvPr>
            <p:cNvSpPr/>
            <p:nvPr/>
          </p:nvSpPr>
          <p:spPr>
            <a:xfrm>
              <a:off x="341359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8" name="Rectangle 67">
              <a:extLst>
                <a:ext uri="{FF2B5EF4-FFF2-40B4-BE49-F238E27FC236}">
                  <a16:creationId xmlns:a16="http://schemas.microsoft.com/office/drawing/2014/main" id="{6A909C5D-D7F9-FA49-9629-412B412E1FD2}"/>
                </a:ext>
              </a:extLst>
            </p:cNvPr>
            <p:cNvSpPr/>
            <p:nvPr/>
          </p:nvSpPr>
          <p:spPr>
            <a:xfrm>
              <a:off x="3773616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49" name="Rectangle 68">
              <a:extLst>
                <a:ext uri="{FF2B5EF4-FFF2-40B4-BE49-F238E27FC236}">
                  <a16:creationId xmlns:a16="http://schemas.microsoft.com/office/drawing/2014/main" id="{C21B9652-4A5E-4046-9B68-5AA7913199BF}"/>
                </a:ext>
              </a:extLst>
            </p:cNvPr>
            <p:cNvSpPr/>
            <p:nvPr/>
          </p:nvSpPr>
          <p:spPr>
            <a:xfrm>
              <a:off x="4133640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0" name="Rectangle 69">
              <a:extLst>
                <a:ext uri="{FF2B5EF4-FFF2-40B4-BE49-F238E27FC236}">
                  <a16:creationId xmlns:a16="http://schemas.microsoft.com/office/drawing/2014/main" id="{2E21D208-8C46-5841-A270-282D64C74EA0}"/>
                </a:ext>
              </a:extLst>
            </p:cNvPr>
            <p:cNvSpPr/>
            <p:nvPr/>
          </p:nvSpPr>
          <p:spPr>
            <a:xfrm>
              <a:off x="4493664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1" name="Rectangle 70">
              <a:extLst>
                <a:ext uri="{FF2B5EF4-FFF2-40B4-BE49-F238E27FC236}">
                  <a16:creationId xmlns:a16="http://schemas.microsoft.com/office/drawing/2014/main" id="{576FA654-85C2-3240-AB82-D79F91B051A4}"/>
                </a:ext>
              </a:extLst>
            </p:cNvPr>
            <p:cNvSpPr/>
            <p:nvPr/>
          </p:nvSpPr>
          <p:spPr>
            <a:xfrm>
              <a:off x="4853688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2" name="Rectangle 71">
              <a:extLst>
                <a:ext uri="{FF2B5EF4-FFF2-40B4-BE49-F238E27FC236}">
                  <a16:creationId xmlns:a16="http://schemas.microsoft.com/office/drawing/2014/main" id="{D07D5171-8A37-0449-8D04-1BEAD69500D1}"/>
                </a:ext>
              </a:extLst>
            </p:cNvPr>
            <p:cNvSpPr/>
            <p:nvPr/>
          </p:nvSpPr>
          <p:spPr>
            <a:xfrm>
              <a:off x="5573741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53" name="Rectangle 72">
              <a:extLst>
                <a:ext uri="{FF2B5EF4-FFF2-40B4-BE49-F238E27FC236}">
                  <a16:creationId xmlns:a16="http://schemas.microsoft.com/office/drawing/2014/main" id="{3EB8C4CF-49E1-1E43-9258-FCE893DF2A82}"/>
                </a:ext>
              </a:extLst>
            </p:cNvPr>
            <p:cNvSpPr/>
            <p:nvPr/>
          </p:nvSpPr>
          <p:spPr>
            <a:xfrm>
              <a:off x="5213712" y="2819400"/>
              <a:ext cx="360000" cy="304800"/>
            </a:xfrm>
            <a:prstGeom prst="rect">
              <a:avLst/>
            </a:prstGeom>
            <a:solidFill>
              <a:srgbClr val="FFFFCC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54" name="Group 97">
            <a:extLst>
              <a:ext uri="{FF2B5EF4-FFF2-40B4-BE49-F238E27FC236}">
                <a16:creationId xmlns:a16="http://schemas.microsoft.com/office/drawing/2014/main" id="{9D56E0A6-C049-6442-B321-D0E7326F993F}"/>
              </a:ext>
            </a:extLst>
          </p:cNvPr>
          <p:cNvGrpSpPr/>
          <p:nvPr/>
        </p:nvGrpSpPr>
        <p:grpSpPr>
          <a:xfrm>
            <a:off x="1951499" y="4254500"/>
            <a:ext cx="2940000" cy="1140000"/>
            <a:chOff x="1793472" y="5566200"/>
            <a:chExt cx="3528000" cy="1368000"/>
          </a:xfrm>
        </p:grpSpPr>
        <p:sp>
          <p:nvSpPr>
            <p:cNvPr id="55" name="Rounded Rectangle 73">
              <a:extLst>
                <a:ext uri="{FF2B5EF4-FFF2-40B4-BE49-F238E27FC236}">
                  <a16:creationId xmlns:a16="http://schemas.microsoft.com/office/drawing/2014/main" id="{3BF6D9D0-EB37-4448-9977-C3296D2838F9}"/>
                </a:ext>
              </a:extLst>
            </p:cNvPr>
            <p:cNvSpPr/>
            <p:nvPr/>
          </p:nvSpPr>
          <p:spPr>
            <a:xfrm>
              <a:off x="1793472" y="5566200"/>
              <a:ext cx="3528000" cy="1368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6" name="Rounded Rectangle 74">
              <a:extLst>
                <a:ext uri="{FF2B5EF4-FFF2-40B4-BE49-F238E27FC236}">
                  <a16:creationId xmlns:a16="http://schemas.microsoft.com/office/drawing/2014/main" id="{E459D19C-C687-9942-8AE1-30FC4B590D33}"/>
                </a:ext>
              </a:extLst>
            </p:cNvPr>
            <p:cNvSpPr/>
            <p:nvPr/>
          </p:nvSpPr>
          <p:spPr>
            <a:xfrm>
              <a:off x="1973130" y="5743630"/>
              <a:ext cx="1569829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checkpoint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image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7" name="Rounded Rectangle 75">
              <a:extLst>
                <a:ext uri="{FF2B5EF4-FFF2-40B4-BE49-F238E27FC236}">
                  <a16:creationId xmlns:a16="http://schemas.microsoft.com/office/drawing/2014/main" id="{1D590E66-63A0-B845-8368-1269F96D1578}"/>
                </a:ext>
              </a:extLst>
            </p:cNvPr>
            <p:cNvSpPr/>
            <p:nvPr/>
          </p:nvSpPr>
          <p:spPr>
            <a:xfrm>
              <a:off x="3733800" y="5743630"/>
              <a:ext cx="1395571" cy="50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operation</a:t>
              </a:r>
              <a:b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</a:b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log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8" name="Rounded Rectangle 76">
              <a:extLst>
                <a:ext uri="{FF2B5EF4-FFF2-40B4-BE49-F238E27FC236}">
                  <a16:creationId xmlns:a16="http://schemas.microsoft.com/office/drawing/2014/main" id="{2A989DAB-393F-3444-9418-66A299967688}"/>
                </a:ext>
              </a:extLst>
            </p:cNvPr>
            <p:cNvSpPr/>
            <p:nvPr/>
          </p:nvSpPr>
          <p:spPr>
            <a:xfrm>
              <a:off x="1973496" y="6328200"/>
              <a:ext cx="3155876" cy="44337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altLang="zh-CN" sz="1667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In-memory FS metadata</a:t>
              </a:r>
              <a:endParaRPr lang="zh-CN" altLang="en-US" sz="1667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59" name="Group 12">
            <a:extLst>
              <a:ext uri="{FF2B5EF4-FFF2-40B4-BE49-F238E27FC236}">
                <a16:creationId xmlns:a16="http://schemas.microsoft.com/office/drawing/2014/main" id="{35E58B34-A430-0745-9654-57CFDEE221C6}"/>
              </a:ext>
            </a:extLst>
          </p:cNvPr>
          <p:cNvGrpSpPr/>
          <p:nvPr/>
        </p:nvGrpSpPr>
        <p:grpSpPr>
          <a:xfrm>
            <a:off x="1125713" y="2743752"/>
            <a:ext cx="1380000" cy="810000"/>
            <a:chOff x="533057" y="3368702"/>
            <a:chExt cx="1656000" cy="972000"/>
          </a:xfrm>
        </p:grpSpPr>
        <p:sp>
          <p:nvSpPr>
            <p:cNvPr id="60" name="Rounded Rectangle 9">
              <a:extLst>
                <a:ext uri="{FF2B5EF4-FFF2-40B4-BE49-F238E27FC236}">
                  <a16:creationId xmlns:a16="http://schemas.microsoft.com/office/drawing/2014/main" id="{E0D399B3-5D6E-514B-AF34-8FFAB05EFBDA}"/>
                </a:ext>
              </a:extLst>
            </p:cNvPr>
            <p:cNvSpPr/>
            <p:nvPr/>
          </p:nvSpPr>
          <p:spPr>
            <a:xfrm>
              <a:off x="533057" y="3368702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1" name="Group 10">
              <a:extLst>
                <a:ext uri="{FF2B5EF4-FFF2-40B4-BE49-F238E27FC236}">
                  <a16:creationId xmlns:a16="http://schemas.microsoft.com/office/drawing/2014/main" id="{7F28001A-9227-BD44-BE50-86C8160CD9F9}"/>
                </a:ext>
              </a:extLst>
            </p:cNvPr>
            <p:cNvGrpSpPr/>
            <p:nvPr/>
          </p:nvGrpSpPr>
          <p:grpSpPr>
            <a:xfrm>
              <a:off x="685587" y="3505200"/>
              <a:ext cx="1350941" cy="685800"/>
              <a:chOff x="685459" y="3505200"/>
              <a:chExt cx="1350941" cy="685800"/>
            </a:xfrm>
          </p:grpSpPr>
          <p:sp>
            <p:nvSpPr>
              <p:cNvPr id="62" name="Rectangle 77">
                <a:extLst>
                  <a:ext uri="{FF2B5EF4-FFF2-40B4-BE49-F238E27FC236}">
                    <a16:creationId xmlns:a16="http://schemas.microsoft.com/office/drawing/2014/main" id="{A7A44199-44C5-464F-82BE-8F3BB4626AFE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3" name="Rectangle 78">
                <a:extLst>
                  <a:ext uri="{FF2B5EF4-FFF2-40B4-BE49-F238E27FC236}">
                    <a16:creationId xmlns:a16="http://schemas.microsoft.com/office/drawing/2014/main" id="{45174D2D-E37D-5A4E-85EC-32B9D79609AC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4" name="Rectangle 79">
                <a:extLst>
                  <a:ext uri="{FF2B5EF4-FFF2-40B4-BE49-F238E27FC236}">
                    <a16:creationId xmlns:a16="http://schemas.microsoft.com/office/drawing/2014/main" id="{8ECF597B-AAF8-BA41-A753-44157EB262D7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5" name="Rectangle 80">
                <a:extLst>
                  <a:ext uri="{FF2B5EF4-FFF2-40B4-BE49-F238E27FC236}">
                    <a16:creationId xmlns:a16="http://schemas.microsoft.com/office/drawing/2014/main" id="{40B9365E-89A9-E14B-A5DE-0470D34A689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66" name="Rectangle 81">
                <a:extLst>
                  <a:ext uri="{FF2B5EF4-FFF2-40B4-BE49-F238E27FC236}">
                    <a16:creationId xmlns:a16="http://schemas.microsoft.com/office/drawing/2014/main" id="{BAF75DE7-B320-E84C-B8F5-F9F39BB9EE1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AB8B54FF-7834-9D4E-85F0-5577CDF35096}"/>
              </a:ext>
            </a:extLst>
          </p:cNvPr>
          <p:cNvGrpSpPr/>
          <p:nvPr/>
        </p:nvGrpSpPr>
        <p:grpSpPr>
          <a:xfrm>
            <a:off x="2747500" y="2746000"/>
            <a:ext cx="1380000" cy="810000"/>
            <a:chOff x="2382600" y="3371400"/>
            <a:chExt cx="1656000" cy="972000"/>
          </a:xfrm>
        </p:grpSpPr>
        <p:sp>
          <p:nvSpPr>
            <p:cNvPr id="68" name="Rounded Rectangle 82">
              <a:extLst>
                <a:ext uri="{FF2B5EF4-FFF2-40B4-BE49-F238E27FC236}">
                  <a16:creationId xmlns:a16="http://schemas.microsoft.com/office/drawing/2014/main" id="{52AB73CB-FB45-A542-84E3-E046AF316FDD}"/>
                </a:ext>
              </a:extLst>
            </p:cNvPr>
            <p:cNvSpPr/>
            <p:nvPr/>
          </p:nvSpPr>
          <p:spPr>
            <a:xfrm>
              <a:off x="23826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69" name="Group 83">
              <a:extLst>
                <a:ext uri="{FF2B5EF4-FFF2-40B4-BE49-F238E27FC236}">
                  <a16:creationId xmlns:a16="http://schemas.microsoft.com/office/drawing/2014/main" id="{1F07D8CF-DCD9-8F43-8EB3-2027C5EC5938}"/>
                </a:ext>
              </a:extLst>
            </p:cNvPr>
            <p:cNvGrpSpPr/>
            <p:nvPr/>
          </p:nvGrpSpPr>
          <p:grpSpPr>
            <a:xfrm>
              <a:off x="2535130" y="3507898"/>
              <a:ext cx="1350941" cy="685800"/>
              <a:chOff x="685459" y="3505200"/>
              <a:chExt cx="1350941" cy="685800"/>
            </a:xfrm>
          </p:grpSpPr>
          <p:sp>
            <p:nvSpPr>
              <p:cNvPr id="70" name="Rectangle 84">
                <a:extLst>
                  <a:ext uri="{FF2B5EF4-FFF2-40B4-BE49-F238E27FC236}">
                    <a16:creationId xmlns:a16="http://schemas.microsoft.com/office/drawing/2014/main" id="{E5C523C2-1041-0545-9138-7678172E81EB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1" name="Rectangle 85">
                <a:extLst>
                  <a:ext uri="{FF2B5EF4-FFF2-40B4-BE49-F238E27FC236}">
                    <a16:creationId xmlns:a16="http://schemas.microsoft.com/office/drawing/2014/main" id="{F78FCD1F-7954-424E-BADC-4AD8D41AE7ED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2" name="Rectangle 86">
                <a:extLst>
                  <a:ext uri="{FF2B5EF4-FFF2-40B4-BE49-F238E27FC236}">
                    <a16:creationId xmlns:a16="http://schemas.microsoft.com/office/drawing/2014/main" id="{72BDD02A-8AE0-6C4C-933C-6EA9C5A13BC2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3" name="Rectangle 87">
                <a:extLst>
                  <a:ext uri="{FF2B5EF4-FFF2-40B4-BE49-F238E27FC236}">
                    <a16:creationId xmlns:a16="http://schemas.microsoft.com/office/drawing/2014/main" id="{827FAEF5-DE95-2E41-BE47-ACE953D33321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4" name="Rectangle 88">
                <a:extLst>
                  <a:ext uri="{FF2B5EF4-FFF2-40B4-BE49-F238E27FC236}">
                    <a16:creationId xmlns:a16="http://schemas.microsoft.com/office/drawing/2014/main" id="{29C10308-6C7E-F84F-8D9D-92E3C4DEA2E2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grpSp>
        <p:nvGrpSpPr>
          <p:cNvPr id="75" name="Group 17">
            <a:extLst>
              <a:ext uri="{FF2B5EF4-FFF2-40B4-BE49-F238E27FC236}">
                <a16:creationId xmlns:a16="http://schemas.microsoft.com/office/drawing/2014/main" id="{3B1E0FC0-FCDD-8D4F-87A1-266172497DA6}"/>
              </a:ext>
            </a:extLst>
          </p:cNvPr>
          <p:cNvGrpSpPr/>
          <p:nvPr/>
        </p:nvGrpSpPr>
        <p:grpSpPr>
          <a:xfrm>
            <a:off x="4318000" y="2746000"/>
            <a:ext cx="1380000" cy="810000"/>
            <a:chOff x="4267200" y="3371400"/>
            <a:chExt cx="1656000" cy="972000"/>
          </a:xfrm>
        </p:grpSpPr>
        <p:sp>
          <p:nvSpPr>
            <p:cNvPr id="76" name="Rounded Rectangle 89">
              <a:extLst>
                <a:ext uri="{FF2B5EF4-FFF2-40B4-BE49-F238E27FC236}">
                  <a16:creationId xmlns:a16="http://schemas.microsoft.com/office/drawing/2014/main" id="{3416E335-6D6D-A84A-947A-1D0A8AEF3937}"/>
                </a:ext>
              </a:extLst>
            </p:cNvPr>
            <p:cNvSpPr/>
            <p:nvPr/>
          </p:nvSpPr>
          <p:spPr>
            <a:xfrm>
              <a:off x="4267200" y="3371400"/>
              <a:ext cx="1656000" cy="972000"/>
            </a:xfrm>
            <a:prstGeom prst="roundRect">
              <a:avLst>
                <a:gd name="adj" fmla="val 10221"/>
              </a:avLst>
            </a:prstGeom>
            <a:solidFill>
              <a:schemeClr val="bg2"/>
            </a:solidFill>
            <a:ln w="38100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0" tIns="30000" rIns="0" bIns="0" rtlCol="0" anchor="ctr"/>
            <a:lstStyle/>
            <a:p>
              <a:pPr algn="ctr">
                <a:lnSpc>
                  <a:spcPct val="80000"/>
                </a:lnSpc>
              </a:pPr>
              <a:endParaRPr lang="zh-CN" altLang="en-US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7" name="Group 90">
              <a:extLst>
                <a:ext uri="{FF2B5EF4-FFF2-40B4-BE49-F238E27FC236}">
                  <a16:creationId xmlns:a16="http://schemas.microsoft.com/office/drawing/2014/main" id="{9CEF3059-7426-A84F-884F-0CECFC54FF6B}"/>
                </a:ext>
              </a:extLst>
            </p:cNvPr>
            <p:cNvGrpSpPr/>
            <p:nvPr/>
          </p:nvGrpSpPr>
          <p:grpSpPr>
            <a:xfrm>
              <a:off x="4419730" y="3507898"/>
              <a:ext cx="1350941" cy="685800"/>
              <a:chOff x="685459" y="3505200"/>
              <a:chExt cx="1350941" cy="685800"/>
            </a:xfrm>
          </p:grpSpPr>
          <p:sp>
            <p:nvSpPr>
              <p:cNvPr id="78" name="Rectangle 91">
                <a:extLst>
                  <a:ext uri="{FF2B5EF4-FFF2-40B4-BE49-F238E27FC236}">
                    <a16:creationId xmlns:a16="http://schemas.microsoft.com/office/drawing/2014/main" id="{C1BDC6B3-E257-5E4D-9460-C7FF9C48146A}"/>
                  </a:ext>
                </a:extLst>
              </p:cNvPr>
              <p:cNvSpPr/>
              <p:nvPr/>
            </p:nvSpPr>
            <p:spPr>
              <a:xfrm>
                <a:off x="685459" y="3505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79" name="Rectangle 92">
                <a:extLst>
                  <a:ext uri="{FF2B5EF4-FFF2-40B4-BE49-F238E27FC236}">
                    <a16:creationId xmlns:a16="http://schemas.microsoft.com/office/drawing/2014/main" id="{ABAE3D41-2655-0940-82F3-C373B1DB5650}"/>
                  </a:ext>
                </a:extLst>
              </p:cNvPr>
              <p:cNvSpPr/>
              <p:nvPr/>
            </p:nvSpPr>
            <p:spPr>
              <a:xfrm>
                <a:off x="118093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0" name="Rectangle 93">
                <a:extLst>
                  <a:ext uri="{FF2B5EF4-FFF2-40B4-BE49-F238E27FC236}">
                    <a16:creationId xmlns:a16="http://schemas.microsoft.com/office/drawing/2014/main" id="{B26C90D5-897C-FA4E-9218-EE840B0CAD48}"/>
                  </a:ext>
                </a:extLst>
              </p:cNvPr>
              <p:cNvSpPr/>
              <p:nvPr/>
            </p:nvSpPr>
            <p:spPr>
              <a:xfrm>
                <a:off x="1676400" y="3505200"/>
                <a:ext cx="360000" cy="304800"/>
              </a:xfrm>
              <a:prstGeom prst="rect">
                <a:avLst/>
              </a:prstGeom>
              <a:solidFill>
                <a:srgbClr val="FF0066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1" name="Rectangle 94">
                <a:extLst>
                  <a:ext uri="{FF2B5EF4-FFF2-40B4-BE49-F238E27FC236}">
                    <a16:creationId xmlns:a16="http://schemas.microsoft.com/office/drawing/2014/main" id="{370C7A70-56A9-1247-9AF5-2DD23CCE0D7E}"/>
                  </a:ext>
                </a:extLst>
              </p:cNvPr>
              <p:cNvSpPr/>
              <p:nvPr/>
            </p:nvSpPr>
            <p:spPr>
              <a:xfrm>
                <a:off x="1676400" y="3886200"/>
                <a:ext cx="360000" cy="304800"/>
              </a:xfrm>
              <a:prstGeom prst="rect">
                <a:avLst/>
              </a:prstGeom>
              <a:solidFill>
                <a:srgbClr val="66FFFF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  <p:sp>
            <p:nvSpPr>
              <p:cNvPr id="82" name="Rectangle 95">
                <a:extLst>
                  <a:ext uri="{FF2B5EF4-FFF2-40B4-BE49-F238E27FC236}">
                    <a16:creationId xmlns:a16="http://schemas.microsoft.com/office/drawing/2014/main" id="{39F5607C-1BAB-7E46-B719-813227C12AF3}"/>
                  </a:ext>
                </a:extLst>
              </p:cNvPr>
              <p:cNvSpPr/>
              <p:nvPr/>
            </p:nvSpPr>
            <p:spPr>
              <a:xfrm>
                <a:off x="685459" y="3886200"/>
                <a:ext cx="360000" cy="304800"/>
              </a:xfrm>
              <a:prstGeom prst="rect">
                <a:avLst/>
              </a:prstGeom>
              <a:solidFill>
                <a:srgbClr val="FFFFCC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</p:grpSp>
      <p:sp>
        <p:nvSpPr>
          <p:cNvPr id="83" name="Freeform 104">
            <a:extLst>
              <a:ext uri="{FF2B5EF4-FFF2-40B4-BE49-F238E27FC236}">
                <a16:creationId xmlns:a16="http://schemas.microsoft.com/office/drawing/2014/main" id="{831D7709-543D-CE48-AF53-69F956C45E67}"/>
              </a:ext>
            </a:extLst>
          </p:cNvPr>
          <p:cNvSpPr/>
          <p:nvPr/>
        </p:nvSpPr>
        <p:spPr>
          <a:xfrm>
            <a:off x="2258051" y="2419570"/>
            <a:ext cx="578069" cy="578069"/>
          </a:xfrm>
          <a:custGeom>
            <a:avLst/>
            <a:gdLst>
              <a:gd name="connsiteX0" fmla="*/ 693683 w 693683"/>
              <a:gd name="connsiteY0" fmla="*/ 0 h 693683"/>
              <a:gd name="connsiteX1" fmla="*/ 0 w 693683"/>
              <a:gd name="connsiteY1" fmla="*/ 693683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683" h="693683">
                <a:moveTo>
                  <a:pt x="693683" y="0"/>
                </a:moveTo>
                <a:lnTo>
                  <a:pt x="0" y="693683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4" name="Freeform 105">
            <a:extLst>
              <a:ext uri="{FF2B5EF4-FFF2-40B4-BE49-F238E27FC236}">
                <a16:creationId xmlns:a16="http://schemas.microsoft.com/office/drawing/2014/main" id="{7F08CDD5-7BE5-E348-8936-8FE23CC8C1CA}"/>
              </a:ext>
            </a:extLst>
          </p:cNvPr>
          <p:cNvSpPr/>
          <p:nvPr/>
        </p:nvSpPr>
        <p:spPr>
          <a:xfrm>
            <a:off x="2783568" y="2064845"/>
            <a:ext cx="653933" cy="945931"/>
          </a:xfrm>
          <a:custGeom>
            <a:avLst/>
            <a:gdLst>
              <a:gd name="connsiteX0" fmla="*/ 0 w 709448"/>
              <a:gd name="connsiteY0" fmla="*/ 0 h 1135117"/>
              <a:gd name="connsiteX1" fmla="*/ 709448 w 709448"/>
              <a:gd name="connsiteY1" fmla="*/ 1135117 h 113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09448" h="1135117">
                <a:moveTo>
                  <a:pt x="0" y="0"/>
                </a:moveTo>
                <a:lnTo>
                  <a:pt x="709448" y="1135117"/>
                </a:ln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5" name="Freeform 106">
            <a:extLst>
              <a:ext uri="{FF2B5EF4-FFF2-40B4-BE49-F238E27FC236}">
                <a16:creationId xmlns:a16="http://schemas.microsoft.com/office/drawing/2014/main" id="{E77A1FA1-6E90-6B47-9A52-7FA89E11B493}"/>
              </a:ext>
            </a:extLst>
          </p:cNvPr>
          <p:cNvSpPr/>
          <p:nvPr/>
        </p:nvSpPr>
        <p:spPr>
          <a:xfrm>
            <a:off x="2783568" y="1644431"/>
            <a:ext cx="1811540" cy="1366345"/>
          </a:xfrm>
          <a:custGeom>
            <a:avLst/>
            <a:gdLst>
              <a:gd name="connsiteX0" fmla="*/ 0 w 2096814"/>
              <a:gd name="connsiteY0" fmla="*/ 0 h 1481959"/>
              <a:gd name="connsiteX1" fmla="*/ 1734207 w 2096814"/>
              <a:gd name="connsiteY1" fmla="*/ 252249 h 1481959"/>
              <a:gd name="connsiteX2" fmla="*/ 2096814 w 2096814"/>
              <a:gd name="connsiteY2" fmla="*/ 1481959 h 148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814" h="1481959">
                <a:moveTo>
                  <a:pt x="0" y="0"/>
                </a:moveTo>
                <a:cubicBezTo>
                  <a:pt x="692369" y="2628"/>
                  <a:pt x="1384738" y="5256"/>
                  <a:pt x="1734207" y="252249"/>
                </a:cubicBezTo>
                <a:cubicBezTo>
                  <a:pt x="2083676" y="499242"/>
                  <a:pt x="2090245" y="990600"/>
                  <a:pt x="2096814" y="1481959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ot"/>
            <a:headEnd type="oval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6" name="Rounded Rectangle 107">
            <a:extLst>
              <a:ext uri="{FF2B5EF4-FFF2-40B4-BE49-F238E27FC236}">
                <a16:creationId xmlns:a16="http://schemas.microsoft.com/office/drawing/2014/main" id="{E4FD810F-2FBF-E14A-83BD-857C81854E04}"/>
              </a:ext>
            </a:extLst>
          </p:cNvPr>
          <p:cNvSpPr/>
          <p:nvPr/>
        </p:nvSpPr>
        <p:spPr>
          <a:xfrm>
            <a:off x="2586499" y="1460500"/>
            <a:ext cx="390000" cy="1170000"/>
          </a:xfrm>
          <a:prstGeom prst="roundRect">
            <a:avLst>
              <a:gd name="adj" fmla="val 200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87" name="Straight Arrow Connector 109">
            <a:extLst>
              <a:ext uri="{FF2B5EF4-FFF2-40B4-BE49-F238E27FC236}">
                <a16:creationId xmlns:a16="http://schemas.microsoft.com/office/drawing/2014/main" id="{7180E3AE-85A4-164A-B9F8-FD1AC12963ED}"/>
              </a:ext>
            </a:extLst>
          </p:cNvPr>
          <p:cNvCxnSpPr/>
          <p:nvPr/>
        </p:nvCxnSpPr>
        <p:spPr>
          <a:xfrm>
            <a:off x="1801249" y="3873500"/>
            <a:ext cx="24842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111">
            <a:extLst>
              <a:ext uri="{FF2B5EF4-FFF2-40B4-BE49-F238E27FC236}">
                <a16:creationId xmlns:a16="http://schemas.microsoft.com/office/drawing/2014/main" id="{29FF6392-B7AD-7940-8AE0-6B81C6B74612}"/>
              </a:ext>
            </a:extLst>
          </p:cNvPr>
          <p:cNvCxnSpPr/>
          <p:nvPr/>
        </p:nvCxnSpPr>
        <p:spPr>
          <a:xfrm flipH="1">
            <a:off x="4725935" y="3873500"/>
            <a:ext cx="201565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113">
            <a:extLst>
              <a:ext uri="{FF2B5EF4-FFF2-40B4-BE49-F238E27FC236}">
                <a16:creationId xmlns:a16="http://schemas.microsoft.com/office/drawing/2014/main" id="{97B801ED-06DA-D54F-A956-624483B2E9A1}"/>
              </a:ext>
            </a:extLst>
          </p:cNvPr>
          <p:cNvCxnSpPr/>
          <p:nvPr/>
        </p:nvCxnSpPr>
        <p:spPr>
          <a:xfrm>
            <a:off x="3357000" y="3873500"/>
            <a:ext cx="0" cy="36774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116">
            <a:extLst>
              <a:ext uri="{FF2B5EF4-FFF2-40B4-BE49-F238E27FC236}">
                <a16:creationId xmlns:a16="http://schemas.microsoft.com/office/drawing/2014/main" id="{234926C0-B479-2B41-9076-F91A29411E78}"/>
              </a:ext>
            </a:extLst>
          </p:cNvPr>
          <p:cNvSpPr/>
          <p:nvPr/>
        </p:nvSpPr>
        <p:spPr>
          <a:xfrm>
            <a:off x="10160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1" name="Rectangle 117">
            <a:extLst>
              <a:ext uri="{FF2B5EF4-FFF2-40B4-BE49-F238E27FC236}">
                <a16:creationId xmlns:a16="http://schemas.microsoft.com/office/drawing/2014/main" id="{46EBDC58-31AA-A740-9C97-DCF891A89742}"/>
              </a:ext>
            </a:extLst>
          </p:cNvPr>
          <p:cNvSpPr/>
          <p:nvPr/>
        </p:nvSpPr>
        <p:spPr>
          <a:xfrm>
            <a:off x="2603501" y="3588218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2" name="Rectangle 118">
            <a:extLst>
              <a:ext uri="{FF2B5EF4-FFF2-40B4-BE49-F238E27FC236}">
                <a16:creationId xmlns:a16="http://schemas.microsoft.com/office/drawing/2014/main" id="{8D793484-D8B9-314D-81C1-2B03F64BD2CB}"/>
              </a:ext>
            </a:extLst>
          </p:cNvPr>
          <p:cNvSpPr/>
          <p:nvPr/>
        </p:nvSpPr>
        <p:spPr>
          <a:xfrm>
            <a:off x="4191001" y="3556000"/>
            <a:ext cx="1570499" cy="321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chunkserver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3" name="Rectangle 122">
            <a:extLst>
              <a:ext uri="{FF2B5EF4-FFF2-40B4-BE49-F238E27FC236}">
                <a16:creationId xmlns:a16="http://schemas.microsoft.com/office/drawing/2014/main" id="{2BE612C2-645E-1946-B156-522F98441694}"/>
              </a:ext>
            </a:extLst>
          </p:cNvPr>
          <p:cNvSpPr/>
          <p:nvPr/>
        </p:nvSpPr>
        <p:spPr>
          <a:xfrm>
            <a:off x="5969001" y="918196"/>
            <a:ext cx="2914868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A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File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is made of 64MB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, possibly spawn </a:t>
            </a: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multiple machines </a:t>
            </a:r>
            <a:endParaRPr lang="zh-CN" altLang="en-US" dirty="0">
              <a:solidFill>
                <a:srgbClr val="FF0066"/>
              </a:solidFill>
              <a:ea typeface="Verdana" pitchFamily="34" charset="0"/>
              <a:cs typeface="Verdana" pitchFamily="34" charset="0"/>
            </a:endParaRPr>
          </a:p>
        </p:txBody>
      </p:sp>
      <p:sp>
        <p:nvSpPr>
          <p:cNvPr id="94" name="Rectangle 125">
            <a:extLst>
              <a:ext uri="{FF2B5EF4-FFF2-40B4-BE49-F238E27FC236}">
                <a16:creationId xmlns:a16="http://schemas.microsoft.com/office/drawing/2014/main" id="{0EF180F1-8035-7F46-A2CD-8558DFC81968}"/>
              </a:ext>
            </a:extLst>
          </p:cNvPr>
          <p:cNvSpPr/>
          <p:nvPr/>
        </p:nvSpPr>
        <p:spPr>
          <a:xfrm>
            <a:off x="5969001" y="1905000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That are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replicated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for fault-tolerance</a:t>
            </a:r>
          </a:p>
        </p:txBody>
      </p:sp>
      <p:sp>
        <p:nvSpPr>
          <p:cNvPr id="95" name="Right Brace 127">
            <a:extLst>
              <a:ext uri="{FF2B5EF4-FFF2-40B4-BE49-F238E27FC236}">
                <a16:creationId xmlns:a16="http://schemas.microsoft.com/office/drawing/2014/main" id="{76350B60-0108-5445-A294-185DC9DD83DC}"/>
              </a:ext>
            </a:extLst>
          </p:cNvPr>
          <p:cNvSpPr/>
          <p:nvPr/>
        </p:nvSpPr>
        <p:spPr>
          <a:xfrm>
            <a:off x="5715000" y="1546500"/>
            <a:ext cx="240000" cy="960000"/>
          </a:xfrm>
          <a:prstGeom prst="rightBrace">
            <a:avLst>
              <a:gd name="adj1" fmla="val 20169"/>
              <a:gd name="adj2" fmla="val 64255"/>
            </a:avLst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6" name="Rectangle 128">
            <a:extLst>
              <a:ext uri="{FF2B5EF4-FFF2-40B4-BE49-F238E27FC236}">
                <a16:creationId xmlns:a16="http://schemas.microsoft.com/office/drawing/2014/main" id="{5591BDA2-56C6-7547-9CE7-EDCE4355A5A2}"/>
              </a:ext>
            </a:extLst>
          </p:cNvPr>
          <p:cNvSpPr/>
          <p:nvPr/>
        </p:nvSpPr>
        <p:spPr>
          <a:xfrm>
            <a:off x="5969001" y="2892555"/>
            <a:ext cx="2332499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solidFill>
                  <a:srgbClr val="FF0066"/>
                </a:solidFill>
                <a:ea typeface="Verdana" pitchFamily="34" charset="0"/>
                <a:cs typeface="Verdana" pitchFamily="34" charset="0"/>
              </a:rPr>
              <a:t>Chunks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live on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chunkservers</a:t>
            </a:r>
          </a:p>
        </p:txBody>
      </p:sp>
      <p:sp>
        <p:nvSpPr>
          <p:cNvPr id="97" name="Rectangle 129">
            <a:extLst>
              <a:ext uri="{FF2B5EF4-FFF2-40B4-BE49-F238E27FC236}">
                <a16:creationId xmlns:a16="http://schemas.microsoft.com/office/drawing/2014/main" id="{9BB5B6C3-CFB7-E845-863D-D7F8C24BA179}"/>
              </a:ext>
            </a:extLst>
          </p:cNvPr>
          <p:cNvSpPr/>
          <p:nvPr/>
        </p:nvSpPr>
        <p:spPr>
          <a:xfrm>
            <a:off x="5062999" y="4508500"/>
            <a:ext cx="3088108" cy="538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The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master</a:t>
            </a:r>
            <a:r>
              <a:rPr lang="en-US" altLang="zh-CN" dirty="0">
                <a:ea typeface="Verdana" pitchFamily="34" charset="0"/>
                <a:cs typeface="Verdana" pitchFamily="34" charset="0"/>
              </a:rPr>
              <a:t> manages </a:t>
            </a:r>
            <a:br>
              <a:rPr lang="en-US" altLang="zh-CN" dirty="0">
                <a:ea typeface="Verdana" pitchFamily="34" charset="0"/>
                <a:cs typeface="Verdana" pitchFamily="34" charset="0"/>
              </a:rPr>
            </a:br>
            <a:r>
              <a:rPr lang="en-US" altLang="zh-CN" dirty="0">
                <a:ea typeface="Verdana" pitchFamily="34" charset="0"/>
                <a:cs typeface="Verdana" pitchFamily="34" charset="0"/>
              </a:rPr>
              <a:t>the file system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Verdana" pitchFamily="34" charset="0"/>
                <a:cs typeface="Verdana" pitchFamily="34" charset="0"/>
              </a:rPr>
              <a:t>namespace</a:t>
            </a:r>
          </a:p>
        </p:txBody>
      </p:sp>
      <p:sp>
        <p:nvSpPr>
          <p:cNvPr id="98" name="Rectangle 130">
            <a:extLst>
              <a:ext uri="{FF2B5EF4-FFF2-40B4-BE49-F238E27FC236}">
                <a16:creationId xmlns:a16="http://schemas.microsoft.com/office/drawing/2014/main" id="{472F8D18-9FA9-9846-AE34-80EAAD51E23D}"/>
              </a:ext>
            </a:extLst>
          </p:cNvPr>
          <p:cNvSpPr/>
          <p:nvPr/>
        </p:nvSpPr>
        <p:spPr>
          <a:xfrm>
            <a:off x="889001" y="4710379"/>
            <a:ext cx="998999" cy="317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dirty="0">
                <a:solidFill>
                  <a:srgbClr val="0033CC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master</a:t>
            </a:r>
            <a:endParaRPr lang="zh-CN" altLang="en-US" dirty="0">
              <a:solidFill>
                <a:srgbClr val="0033CC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68A1EB71-FF9A-1752-BE60-98513B3F311C}"/>
              </a:ext>
            </a:extLst>
          </p:cNvPr>
          <p:cNvSpPr/>
          <p:nvPr/>
        </p:nvSpPr>
        <p:spPr>
          <a:xfrm>
            <a:off x="1888000" y="4081636"/>
            <a:ext cx="3137956" cy="807864"/>
          </a:xfrm>
          <a:prstGeom prst="ellipse">
            <a:avLst/>
          </a:pr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6"/>
              </a:solidFill>
            </a:endParaRPr>
          </a:p>
        </p:txBody>
      </p:sp>
      <p:sp>
        <p:nvSpPr>
          <p:cNvPr id="99" name="Rectangle 129">
            <a:extLst>
              <a:ext uri="{FF2B5EF4-FFF2-40B4-BE49-F238E27FC236}">
                <a16:creationId xmlns:a16="http://schemas.microsoft.com/office/drawing/2014/main" id="{B93F4FAD-EC24-BD26-DFA7-16FAED1CDCE3}"/>
              </a:ext>
            </a:extLst>
          </p:cNvPr>
          <p:cNvSpPr/>
          <p:nvPr/>
        </p:nvSpPr>
        <p:spPr>
          <a:xfrm>
            <a:off x="0" y="3902777"/>
            <a:ext cx="180578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dirty="0">
                <a:ea typeface="Verdana" pitchFamily="34" charset="0"/>
                <a:cs typeface="Verdana" pitchFamily="34" charset="0"/>
              </a:rPr>
              <a:t>Used for fault tolerance, talked later 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Verdana" pitchFamily="34" charset="0"/>
              <a:cs typeface="Verdana" pitchFamily="34" charset="0"/>
            </a:endParaRPr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99C9FCD9-A58B-A731-9086-A5CE93C49534}"/>
              </a:ext>
            </a:extLst>
          </p:cNvPr>
          <p:cNvSpPr/>
          <p:nvPr/>
        </p:nvSpPr>
        <p:spPr>
          <a:xfrm>
            <a:off x="1229710" y="4303986"/>
            <a:ext cx="662152" cy="228543"/>
          </a:xfrm>
          <a:custGeom>
            <a:avLst/>
            <a:gdLst>
              <a:gd name="connsiteX0" fmla="*/ 662152 w 662152"/>
              <a:gd name="connsiteY0" fmla="*/ 157655 h 228543"/>
              <a:gd name="connsiteX1" fmla="*/ 394138 w 662152"/>
              <a:gd name="connsiteY1" fmla="*/ 220717 h 228543"/>
              <a:gd name="connsiteX2" fmla="*/ 0 w 662152"/>
              <a:gd name="connsiteY2" fmla="*/ 0 h 22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2152" h="228543">
                <a:moveTo>
                  <a:pt x="662152" y="157655"/>
                </a:moveTo>
                <a:cubicBezTo>
                  <a:pt x="583324" y="202324"/>
                  <a:pt x="504497" y="246993"/>
                  <a:pt x="394138" y="220717"/>
                </a:cubicBezTo>
                <a:cubicBezTo>
                  <a:pt x="283779" y="194441"/>
                  <a:pt x="141889" y="97220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15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3771636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create space for the new insertions  </a:t>
            </a:r>
          </a:p>
          <a:p>
            <a:pPr lvl="1"/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5427018" y="1129308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5977054" y="1449659"/>
            <a:ext cx="635619" cy="145121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619" h="145121">
                <a:moveTo>
                  <a:pt x="635619" y="22302"/>
                </a:moveTo>
                <a:cubicBezTo>
                  <a:pt x="471138" y="85492"/>
                  <a:pt x="306658" y="148682"/>
                  <a:pt x="200722" y="144965"/>
                </a:cubicBezTo>
                <a:cubicBezTo>
                  <a:pt x="94786" y="141248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3324"/>
            <a:ext cx="719633" cy="369332"/>
            <a:chOff x="6193383" y="1503946"/>
            <a:chExt cx="719633" cy="36933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274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create space for the new insertions 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H1(32) = 2 </a:t>
            </a:r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BA6D583-D038-EC42-BF8F-CFF8DEB61581}"/>
              </a:ext>
            </a:extLst>
          </p:cNvPr>
          <p:cNvGrpSpPr/>
          <p:nvPr/>
        </p:nvGrpSpPr>
        <p:grpSpPr>
          <a:xfrm>
            <a:off x="6444208" y="1277970"/>
            <a:ext cx="1814206" cy="1120382"/>
            <a:chOff x="6193383" y="1508592"/>
            <a:chExt cx="1814206" cy="1120382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03FCD4D-C2CE-3E41-B2A6-E9CA8E1B791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7CE3269-B824-B844-9582-22A8C64496B0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511566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94946754-A88A-4642-9501-784E44705932}"/>
              </a:ext>
            </a:extLst>
          </p:cNvPr>
          <p:cNvSpPr/>
          <p:nvPr/>
        </p:nvSpPr>
        <p:spPr>
          <a:xfrm>
            <a:off x="6467403" y="438649"/>
            <a:ext cx="2088564" cy="490698"/>
          </a:xfrm>
          <a:prstGeom prst="wedgeRoundRectCallout">
            <a:avLst>
              <a:gd name="adj1" fmla="val -32294"/>
              <a:gd name="adj2" fmla="val 113666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BBCA4B-C7EE-2F40-8790-DEE6BAEC4ADA}"/>
              </a:ext>
            </a:extLst>
          </p:cNvPr>
          <p:cNvSpPr txBox="1"/>
          <p:nvPr/>
        </p:nvSpPr>
        <p:spPr>
          <a:xfrm>
            <a:off x="6457579" y="510513"/>
            <a:ext cx="2229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Can insert 9 here!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645726" y="127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A4D1-1962-1646-82C6-5B0F0CD4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2BBE28-5299-6B4A-AC51-6F6E8CD5E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1D3B005-3626-D940-B5CE-B780F2D2EB95}"/>
              </a:ext>
            </a:extLst>
          </p:cNvPr>
          <p:cNvGrpSpPr/>
          <p:nvPr/>
        </p:nvGrpSpPr>
        <p:grpSpPr>
          <a:xfrm>
            <a:off x="583950" y="2182690"/>
            <a:ext cx="719633" cy="369332"/>
            <a:chOff x="6193383" y="1503946"/>
            <a:chExt cx="719633" cy="36933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B502388-A51D-0B46-A9BA-3EFE860F9A9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760068F-1C8B-A347-9E7E-20CFB9C4BB6C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501076A-79EE-B54D-9174-B4E050512D1F}"/>
              </a:ext>
            </a:extLst>
          </p:cNvPr>
          <p:cNvGrpSpPr/>
          <p:nvPr/>
        </p:nvGrpSpPr>
        <p:grpSpPr>
          <a:xfrm>
            <a:off x="583949" y="2542368"/>
            <a:ext cx="719633" cy="369332"/>
            <a:chOff x="6193383" y="1503946"/>
            <a:chExt cx="719633" cy="36933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36603B0-C951-3949-A78D-EF34F484A41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4BFFD89-FFFF-E64C-9D1E-2C687957F4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04F861E-2CBF-8745-B6D0-C810CCE61386}"/>
              </a:ext>
            </a:extLst>
          </p:cNvPr>
          <p:cNvGrpSpPr/>
          <p:nvPr/>
        </p:nvGrpSpPr>
        <p:grpSpPr>
          <a:xfrm>
            <a:off x="583949" y="2902577"/>
            <a:ext cx="719633" cy="369332"/>
            <a:chOff x="6193383" y="1503946"/>
            <a:chExt cx="719633" cy="3693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6A16024-2201-0C4F-85FD-93FBA8CDC2D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F423397-62D0-2747-B407-3D7BE1683794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C854946-72E7-204C-BF46-EB79D32F2B2E}"/>
              </a:ext>
            </a:extLst>
          </p:cNvPr>
          <p:cNvGrpSpPr/>
          <p:nvPr/>
        </p:nvGrpSpPr>
        <p:grpSpPr>
          <a:xfrm>
            <a:off x="1816716" y="1818004"/>
            <a:ext cx="719633" cy="369332"/>
            <a:chOff x="6193383" y="1503946"/>
            <a:chExt cx="719633" cy="3693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658BE13-D59C-414D-93C6-C848CDEED21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F55445-53AA-2543-A19C-B22BC62A4DD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7BDCD6C-2125-8242-9321-D4A12A97C171}"/>
              </a:ext>
            </a:extLst>
          </p:cNvPr>
          <p:cNvGrpSpPr/>
          <p:nvPr/>
        </p:nvGrpSpPr>
        <p:grpSpPr>
          <a:xfrm>
            <a:off x="1816715" y="2182690"/>
            <a:ext cx="719633" cy="369332"/>
            <a:chOff x="6193383" y="1503946"/>
            <a:chExt cx="719633" cy="36933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C1EA803-9F63-0843-9B93-A7E3BFCFDB9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213DF23-CAF8-A044-BB22-747ED6E7CA97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3AE983-FB39-5C41-B133-7074949C346C}"/>
              </a:ext>
            </a:extLst>
          </p:cNvPr>
          <p:cNvGrpSpPr/>
          <p:nvPr/>
        </p:nvGrpSpPr>
        <p:grpSpPr>
          <a:xfrm>
            <a:off x="1816714" y="2542368"/>
            <a:ext cx="719633" cy="369332"/>
            <a:chOff x="6193383" y="1503946"/>
            <a:chExt cx="719633" cy="36933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12D1D7B-43E4-C545-B34D-15495E5CB5A5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F892F08-C2C9-924D-8F8D-C975C993E13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B6778D8-BCE1-B34D-AC4F-A979F16B2404}"/>
              </a:ext>
            </a:extLst>
          </p:cNvPr>
          <p:cNvGrpSpPr/>
          <p:nvPr/>
        </p:nvGrpSpPr>
        <p:grpSpPr>
          <a:xfrm>
            <a:off x="1816714" y="2902577"/>
            <a:ext cx="719633" cy="369332"/>
            <a:chOff x="6193383" y="1503946"/>
            <a:chExt cx="719633" cy="3693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269DA2F-B4CB-AC43-8557-D7204164E43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B7AAD5B-C7B8-CC40-AE4C-F510C2FC8C1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19F84A85-5F58-D646-B8E6-C81915EEBE28}"/>
              </a:ext>
            </a:extLst>
          </p:cNvPr>
          <p:cNvSpPr txBox="1"/>
          <p:nvPr/>
        </p:nvSpPr>
        <p:spPr>
          <a:xfrm>
            <a:off x="421902" y="142198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D5C4DD-177E-564B-99AC-2353FBB34ABC}"/>
              </a:ext>
            </a:extLst>
          </p:cNvPr>
          <p:cNvSpPr txBox="1"/>
          <p:nvPr/>
        </p:nvSpPr>
        <p:spPr>
          <a:xfrm>
            <a:off x="1624221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4DA252C-5320-D845-A201-BD7AEEB9EAB6}"/>
              </a:ext>
            </a:extLst>
          </p:cNvPr>
          <p:cNvSpPr txBox="1"/>
          <p:nvPr/>
        </p:nvSpPr>
        <p:spPr>
          <a:xfrm>
            <a:off x="1943823" y="21852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6E1F553-AFA4-4147-8121-A8476F9DEAEA}"/>
              </a:ext>
            </a:extLst>
          </p:cNvPr>
          <p:cNvGrpSpPr/>
          <p:nvPr/>
        </p:nvGrpSpPr>
        <p:grpSpPr>
          <a:xfrm>
            <a:off x="583951" y="1818004"/>
            <a:ext cx="719633" cy="369332"/>
            <a:chOff x="6193383" y="1503946"/>
            <a:chExt cx="719633" cy="369332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5C1E27D-0E9D-B64D-92A9-76F8E5470ED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8340133-523C-564F-B8DF-53836A7A91EA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32</a:t>
              </a:r>
              <a:endParaRPr kumimoji="1" lang="zh-CN" altLang="en-US" dirty="0"/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F4CAFDD4-C6D8-2744-8E9E-DCF2ADDFA46A}"/>
              </a:ext>
            </a:extLst>
          </p:cNvPr>
          <p:cNvSpPr txBox="1"/>
          <p:nvPr/>
        </p:nvSpPr>
        <p:spPr>
          <a:xfrm>
            <a:off x="2024111" y="183731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58B6C7-DE20-CF48-AC85-A95168C4D485}"/>
              </a:ext>
            </a:extLst>
          </p:cNvPr>
          <p:cNvSpPr txBox="1"/>
          <p:nvPr/>
        </p:nvSpPr>
        <p:spPr>
          <a:xfrm>
            <a:off x="725561" y="22162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CD3FF9-EC20-1C40-A73B-CED0D4C06B32}"/>
              </a:ext>
            </a:extLst>
          </p:cNvPr>
          <p:cNvGrpSpPr/>
          <p:nvPr/>
        </p:nvGrpSpPr>
        <p:grpSpPr>
          <a:xfrm>
            <a:off x="3611262" y="2182690"/>
            <a:ext cx="719633" cy="369332"/>
            <a:chOff x="6193383" y="1503946"/>
            <a:chExt cx="719633" cy="36933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A5F5A5F-007B-D943-8C66-867E2A856EB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C0FF1B6-BB35-2B4A-AAA7-59DD4825625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E2BCDAC-68A4-504B-BBB3-CE276A07386B}"/>
              </a:ext>
            </a:extLst>
          </p:cNvPr>
          <p:cNvGrpSpPr/>
          <p:nvPr/>
        </p:nvGrpSpPr>
        <p:grpSpPr>
          <a:xfrm>
            <a:off x="3611261" y="2542368"/>
            <a:ext cx="719633" cy="369332"/>
            <a:chOff x="6193383" y="1503946"/>
            <a:chExt cx="719633" cy="3693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8B381B5-A02B-D540-94DE-6AD78A61DD2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3C307E8-B2D7-1F4E-9A70-2D58B0136A0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B493B965-4B5B-9C4E-BE69-9373B0D324D4}"/>
              </a:ext>
            </a:extLst>
          </p:cNvPr>
          <p:cNvGrpSpPr/>
          <p:nvPr/>
        </p:nvGrpSpPr>
        <p:grpSpPr>
          <a:xfrm>
            <a:off x="3611261" y="2902577"/>
            <a:ext cx="719633" cy="369332"/>
            <a:chOff x="6193383" y="1503946"/>
            <a:chExt cx="719633" cy="369332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85C51D3-7365-744C-978A-B8DA5B9E9C4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F898057-847F-9B48-BFEB-5CE4622BBA1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EB2BAC56-AA53-1045-A793-1651C19E12E8}"/>
              </a:ext>
            </a:extLst>
          </p:cNvPr>
          <p:cNvGrpSpPr/>
          <p:nvPr/>
        </p:nvGrpSpPr>
        <p:grpSpPr>
          <a:xfrm>
            <a:off x="4844028" y="1818004"/>
            <a:ext cx="719633" cy="369332"/>
            <a:chOff x="6193383" y="1503946"/>
            <a:chExt cx="719633" cy="3693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0C0EB47-0839-6046-A9A7-0B29EAD3B10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ACAAA25-8BCB-6E4D-B1DE-6F28DA048698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E5A7020F-99FB-4146-B760-B0B577B0D620}"/>
              </a:ext>
            </a:extLst>
          </p:cNvPr>
          <p:cNvGrpSpPr/>
          <p:nvPr/>
        </p:nvGrpSpPr>
        <p:grpSpPr>
          <a:xfrm>
            <a:off x="4844027" y="2182690"/>
            <a:ext cx="719633" cy="369332"/>
            <a:chOff x="6193383" y="1503946"/>
            <a:chExt cx="719633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3514697-B31C-9144-834F-8A12381089D6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96C909A3-FB94-B04F-8D20-04D3ACC48A02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DABBC27-A9C7-2C4D-A1FE-EB830FB8FF33}"/>
              </a:ext>
            </a:extLst>
          </p:cNvPr>
          <p:cNvGrpSpPr/>
          <p:nvPr/>
        </p:nvGrpSpPr>
        <p:grpSpPr>
          <a:xfrm>
            <a:off x="4844026" y="2542368"/>
            <a:ext cx="719633" cy="369332"/>
            <a:chOff x="6193383" y="1503946"/>
            <a:chExt cx="719633" cy="3693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DC29DEC-B7E6-0F4D-9FA5-51A7ABA7BD4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5D958238-AFBA-C949-B3CB-B6FB78E3206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6C37BD5-187A-FC45-8737-21F78019BCE0}"/>
              </a:ext>
            </a:extLst>
          </p:cNvPr>
          <p:cNvGrpSpPr/>
          <p:nvPr/>
        </p:nvGrpSpPr>
        <p:grpSpPr>
          <a:xfrm>
            <a:off x="4844026" y="2902577"/>
            <a:ext cx="719633" cy="369332"/>
            <a:chOff x="6193383" y="1503946"/>
            <a:chExt cx="719633" cy="36933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60359A2A-C1B4-5F42-B804-06784DB0E613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ACF2AFBB-A95D-C942-8F43-62BA5EFF0B5E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FDC134A3-B5EF-FA46-B53E-0C90E3E2ABC0}"/>
              </a:ext>
            </a:extLst>
          </p:cNvPr>
          <p:cNvSpPr txBox="1"/>
          <p:nvPr/>
        </p:nvSpPr>
        <p:spPr>
          <a:xfrm>
            <a:off x="3449214" y="142198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5B18B3B-BB3C-054C-A4F8-B1BC18126E78}"/>
              </a:ext>
            </a:extLst>
          </p:cNvPr>
          <p:cNvSpPr txBox="1"/>
          <p:nvPr/>
        </p:nvSpPr>
        <p:spPr>
          <a:xfrm>
            <a:off x="4651533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912EA3-4F60-2041-B7AA-D2E3D59F63B1}"/>
              </a:ext>
            </a:extLst>
          </p:cNvPr>
          <p:cNvSpPr txBox="1"/>
          <p:nvPr/>
        </p:nvSpPr>
        <p:spPr>
          <a:xfrm>
            <a:off x="4971135" y="218525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BA743BE-08A9-0A48-BD77-1017C67A44B7}"/>
              </a:ext>
            </a:extLst>
          </p:cNvPr>
          <p:cNvGrpSpPr/>
          <p:nvPr/>
        </p:nvGrpSpPr>
        <p:grpSpPr>
          <a:xfrm>
            <a:off x="3611263" y="1822650"/>
            <a:ext cx="1814206" cy="1120382"/>
            <a:chOff x="6193383" y="1508592"/>
            <a:chExt cx="1814206" cy="1120382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3084ED5D-436C-6A41-92B8-784CE559D818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13D8822D-5AAB-8742-81F1-C10BF5B725DB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9E2F159D-5D4B-AF49-9317-18B93ACEE05F}"/>
              </a:ext>
            </a:extLst>
          </p:cNvPr>
          <p:cNvSpPr txBox="1"/>
          <p:nvPr/>
        </p:nvSpPr>
        <p:spPr>
          <a:xfrm>
            <a:off x="5051423" y="183731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8C5F10C-C4CD-1342-96DF-A7F69FBB44CC}"/>
              </a:ext>
            </a:extLst>
          </p:cNvPr>
          <p:cNvSpPr txBox="1"/>
          <p:nvPr/>
        </p:nvSpPr>
        <p:spPr>
          <a:xfrm>
            <a:off x="3752873" y="221625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71" name="任意形状 70">
            <a:extLst>
              <a:ext uri="{FF2B5EF4-FFF2-40B4-BE49-F238E27FC236}">
                <a16:creationId xmlns:a16="http://schemas.microsoft.com/office/drawing/2014/main" id="{89BBD8DA-233D-6A4E-B12F-D3F1E6696C76}"/>
              </a:ext>
            </a:extLst>
          </p:cNvPr>
          <p:cNvSpPr/>
          <p:nvPr/>
        </p:nvSpPr>
        <p:spPr>
          <a:xfrm>
            <a:off x="4362985" y="2056246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03A117F4-F629-2A40-9FB3-32F38645D577}"/>
              </a:ext>
            </a:extLst>
          </p:cNvPr>
          <p:cNvGrpSpPr/>
          <p:nvPr/>
        </p:nvGrpSpPr>
        <p:grpSpPr>
          <a:xfrm>
            <a:off x="6607652" y="2178044"/>
            <a:ext cx="719633" cy="369332"/>
            <a:chOff x="6193383" y="1503946"/>
            <a:chExt cx="719633" cy="369332"/>
          </a:xfrm>
        </p:grpSpPr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831C866D-BBDC-E34C-AC83-426735E3CB4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E74B9A6-C97B-2645-8558-F1E84115E2C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076D20A-CCEE-7E46-A5A4-D01EFE8BBEF4}"/>
              </a:ext>
            </a:extLst>
          </p:cNvPr>
          <p:cNvGrpSpPr/>
          <p:nvPr/>
        </p:nvGrpSpPr>
        <p:grpSpPr>
          <a:xfrm>
            <a:off x="6607651" y="2537722"/>
            <a:ext cx="719633" cy="369332"/>
            <a:chOff x="6193383" y="1503946"/>
            <a:chExt cx="719633" cy="369332"/>
          </a:xfrm>
        </p:grpSpPr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CF4BA965-D582-1641-BAD7-931B7286049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90167DDE-F794-A747-B5B8-7D57EE77A4B6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61C25B6-1FCD-C04B-9B1F-410C05E79B6F}"/>
              </a:ext>
            </a:extLst>
          </p:cNvPr>
          <p:cNvGrpSpPr/>
          <p:nvPr/>
        </p:nvGrpSpPr>
        <p:grpSpPr>
          <a:xfrm>
            <a:off x="6607651" y="2897931"/>
            <a:ext cx="719633" cy="369332"/>
            <a:chOff x="6193383" y="1503946"/>
            <a:chExt cx="719633" cy="369332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FE520EB9-5ED3-354A-897C-1AE2334DB3E0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53813A62-5E93-414E-A495-5691EAF4E1C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E93B7B15-1154-A643-8827-9E739E4B3082}"/>
              </a:ext>
            </a:extLst>
          </p:cNvPr>
          <p:cNvGrpSpPr/>
          <p:nvPr/>
        </p:nvGrpSpPr>
        <p:grpSpPr>
          <a:xfrm>
            <a:off x="7840418" y="1813358"/>
            <a:ext cx="719633" cy="369332"/>
            <a:chOff x="6193383" y="1503946"/>
            <a:chExt cx="719633" cy="369332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D117639-0DDD-824C-B218-D9CFE2E7E38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7EA5EAD-EA13-6244-A8FC-F03CD96251C4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BF224AB-2777-9A47-8E82-6F14D6307296}"/>
              </a:ext>
            </a:extLst>
          </p:cNvPr>
          <p:cNvGrpSpPr/>
          <p:nvPr/>
        </p:nvGrpSpPr>
        <p:grpSpPr>
          <a:xfrm>
            <a:off x="7840417" y="2178044"/>
            <a:ext cx="719633" cy="369332"/>
            <a:chOff x="6193383" y="1503946"/>
            <a:chExt cx="719633" cy="369332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05749471-75EA-0F4C-8364-56A2318E28D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B5179AE-8391-8145-903F-17F32A0D86F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22FD7AC8-4E3D-2B47-81FC-18521561094C}"/>
              </a:ext>
            </a:extLst>
          </p:cNvPr>
          <p:cNvGrpSpPr/>
          <p:nvPr/>
        </p:nvGrpSpPr>
        <p:grpSpPr>
          <a:xfrm>
            <a:off x="7840416" y="2537722"/>
            <a:ext cx="719633" cy="369332"/>
            <a:chOff x="6193383" y="1503946"/>
            <a:chExt cx="719633" cy="369332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B6E43B29-DB24-F742-A4F0-FD61256F0E26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B79F9E16-57DF-0D4C-B9D2-9A1C00AB8150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FB1AE02-4972-E248-BE6D-0276E7465E90}"/>
              </a:ext>
            </a:extLst>
          </p:cNvPr>
          <p:cNvGrpSpPr/>
          <p:nvPr/>
        </p:nvGrpSpPr>
        <p:grpSpPr>
          <a:xfrm>
            <a:off x="7840416" y="2897931"/>
            <a:ext cx="719633" cy="369332"/>
            <a:chOff x="6193383" y="1503946"/>
            <a:chExt cx="719633" cy="369332"/>
          </a:xfrm>
        </p:grpSpPr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531A119B-69CF-5A47-B393-96C7F634724B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6EAA504-6C10-B14B-9142-F4009CF95DD3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96" name="文本框 95">
            <a:extLst>
              <a:ext uri="{FF2B5EF4-FFF2-40B4-BE49-F238E27FC236}">
                <a16:creationId xmlns:a16="http://schemas.microsoft.com/office/drawing/2014/main" id="{EEACB987-BEA9-6F4A-AFE8-4275A201FAD8}"/>
              </a:ext>
            </a:extLst>
          </p:cNvPr>
          <p:cNvSpPr txBox="1"/>
          <p:nvPr/>
        </p:nvSpPr>
        <p:spPr>
          <a:xfrm>
            <a:off x="6445604" y="141734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44F92B1-9DA7-A448-B1B3-495141C06EB3}"/>
              </a:ext>
            </a:extLst>
          </p:cNvPr>
          <p:cNvSpPr txBox="1"/>
          <p:nvPr/>
        </p:nvSpPr>
        <p:spPr>
          <a:xfrm>
            <a:off x="7647923" y="1412694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2D3DADFF-4097-CA4B-BE02-39060D6D9DA2}"/>
              </a:ext>
            </a:extLst>
          </p:cNvPr>
          <p:cNvSpPr txBox="1"/>
          <p:nvPr/>
        </p:nvSpPr>
        <p:spPr>
          <a:xfrm>
            <a:off x="7967525" y="21806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5F30B9C4-838B-B849-826E-4D31672FEA3A}"/>
              </a:ext>
            </a:extLst>
          </p:cNvPr>
          <p:cNvGrpSpPr/>
          <p:nvPr/>
        </p:nvGrpSpPr>
        <p:grpSpPr>
          <a:xfrm>
            <a:off x="6607653" y="1818004"/>
            <a:ext cx="1814206" cy="1120382"/>
            <a:chOff x="6193383" y="1508592"/>
            <a:chExt cx="1814206" cy="1120382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648C48E0-AD8F-B84D-BCF8-0D26733821C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09AF574-1E9B-0244-B803-9F8BC1DEE94C}"/>
                </a:ext>
              </a:extLst>
            </p:cNvPr>
            <p:cNvSpPr txBox="1"/>
            <p:nvPr/>
          </p:nvSpPr>
          <p:spPr>
            <a:xfrm>
              <a:off x="7566443" y="2259642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C00000"/>
                  </a:solidFill>
                </a:rPr>
                <a:t>32</a:t>
              </a:r>
              <a:endParaRPr kumimoji="1" lang="zh-CN" altLang="en-US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45F2EE7-A63C-B845-B159-7CFD81B94F8F}"/>
              </a:ext>
            </a:extLst>
          </p:cNvPr>
          <p:cNvSpPr txBox="1"/>
          <p:nvPr/>
        </p:nvSpPr>
        <p:spPr>
          <a:xfrm>
            <a:off x="8047813" y="1832665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F00C882-8069-3E4C-A2EC-DD1209A3663C}"/>
              </a:ext>
            </a:extLst>
          </p:cNvPr>
          <p:cNvSpPr txBox="1"/>
          <p:nvPr/>
        </p:nvSpPr>
        <p:spPr>
          <a:xfrm>
            <a:off x="6749263" y="221160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04" name="任意形状 103">
            <a:extLst>
              <a:ext uri="{FF2B5EF4-FFF2-40B4-BE49-F238E27FC236}">
                <a16:creationId xmlns:a16="http://schemas.microsoft.com/office/drawing/2014/main" id="{57A88B35-1C6B-CA4E-8B1D-F77833D86E14}"/>
              </a:ext>
            </a:extLst>
          </p:cNvPr>
          <p:cNvSpPr/>
          <p:nvPr/>
        </p:nvSpPr>
        <p:spPr>
          <a:xfrm>
            <a:off x="7359375" y="2051600"/>
            <a:ext cx="477079" cy="69766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079" h="697665">
                <a:moveTo>
                  <a:pt x="0" y="48877"/>
                </a:moveTo>
                <a:cubicBezTo>
                  <a:pt x="75372" y="4979"/>
                  <a:pt x="150744" y="-38918"/>
                  <a:pt x="188844" y="58817"/>
                </a:cubicBezTo>
                <a:cubicBezTo>
                  <a:pt x="226944" y="156552"/>
                  <a:pt x="180561" y="535895"/>
                  <a:pt x="228600" y="635286"/>
                </a:cubicBezTo>
                <a:cubicBezTo>
                  <a:pt x="276639" y="734677"/>
                  <a:pt x="376859" y="694920"/>
                  <a:pt x="477079" y="655164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F4E2A44-401E-1C4F-95A5-AE5EC4E18150}"/>
              </a:ext>
            </a:extLst>
          </p:cNvPr>
          <p:cNvSpPr txBox="1"/>
          <p:nvPr/>
        </p:nvSpPr>
        <p:spPr>
          <a:xfrm>
            <a:off x="6809171" y="18181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106" name="右箭头 105">
            <a:extLst>
              <a:ext uri="{FF2B5EF4-FFF2-40B4-BE49-F238E27FC236}">
                <a16:creationId xmlns:a16="http://schemas.microsoft.com/office/drawing/2014/main" id="{52FCABEF-89D9-7D43-B33D-73A65B0EBEC6}"/>
              </a:ext>
            </a:extLst>
          </p:cNvPr>
          <p:cNvSpPr/>
          <p:nvPr/>
        </p:nvSpPr>
        <p:spPr>
          <a:xfrm>
            <a:off x="2649518" y="2281022"/>
            <a:ext cx="890887" cy="576064"/>
          </a:xfrm>
          <a:prstGeom prst="rightArrow">
            <a:avLst/>
          </a:prstGeom>
          <a:noFill/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EC57800E-9734-924D-B81F-AA345FEE109F}"/>
              </a:ext>
            </a:extLst>
          </p:cNvPr>
          <p:cNvSpPr txBox="1"/>
          <p:nvPr/>
        </p:nvSpPr>
        <p:spPr>
          <a:xfrm>
            <a:off x="2548104" y="3437798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Insert(9)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910D3CC-E8B1-7C4C-B4D4-4A3B1844681A}"/>
              </a:ext>
            </a:extLst>
          </p:cNvPr>
          <p:cNvSpPr txBox="1"/>
          <p:nvPr/>
        </p:nvSpPr>
        <p:spPr>
          <a:xfrm>
            <a:off x="5636859" y="3448165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Kick(32)</a:t>
            </a:r>
            <a:endParaRPr lang="zh-CN" altLang="en-US" dirty="0"/>
          </a:p>
        </p:txBody>
      </p:sp>
      <p:sp>
        <p:nvSpPr>
          <p:cNvPr id="109" name="右箭头 108">
            <a:extLst>
              <a:ext uri="{FF2B5EF4-FFF2-40B4-BE49-F238E27FC236}">
                <a16:creationId xmlns:a16="http://schemas.microsoft.com/office/drawing/2014/main" id="{15B5FC63-38B2-8A4F-B501-17C718C6FA20}"/>
              </a:ext>
            </a:extLst>
          </p:cNvPr>
          <p:cNvSpPr/>
          <p:nvPr/>
        </p:nvSpPr>
        <p:spPr>
          <a:xfrm>
            <a:off x="5669255" y="2266247"/>
            <a:ext cx="890887" cy="576064"/>
          </a:xfrm>
          <a:prstGeom prst="rightArrow">
            <a:avLst/>
          </a:prstGeom>
          <a:noFill/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FAA53225-2854-824F-AC98-9F07275EF4DB}"/>
              </a:ext>
            </a:extLst>
          </p:cNvPr>
          <p:cNvSpPr/>
          <p:nvPr/>
        </p:nvSpPr>
        <p:spPr>
          <a:xfrm>
            <a:off x="1480067" y="4077225"/>
            <a:ext cx="35955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H0(9) = 0 </a:t>
            </a:r>
          </a:p>
          <a:p>
            <a:pPr lvl="1"/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&amp; H1(9) = 0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A5432CCC-2F00-DA43-9FFF-DD264047E7F5}"/>
              </a:ext>
            </a:extLst>
          </p:cNvPr>
          <p:cNvSpPr/>
          <p:nvPr/>
        </p:nvSpPr>
        <p:spPr>
          <a:xfrm>
            <a:off x="5521366" y="4221802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H1(32) = 2 </a:t>
            </a:r>
            <a:endParaRPr lang="zh-CN" altLang="en-US" dirty="0"/>
          </a:p>
        </p:txBody>
      </p:sp>
      <p:sp>
        <p:nvSpPr>
          <p:cNvPr id="112" name="Rectangle 6">
            <a:extLst>
              <a:ext uri="{FF2B5EF4-FFF2-40B4-BE49-F238E27FC236}">
                <a16:creationId xmlns:a16="http://schemas.microsoft.com/office/drawing/2014/main" id="{12C071BB-2F12-234D-BDA8-E8B5F12F360C}"/>
              </a:ext>
            </a:extLst>
          </p:cNvPr>
          <p:cNvSpPr/>
          <p:nvPr/>
        </p:nvSpPr>
        <p:spPr>
          <a:xfrm>
            <a:off x="901975" y="4907012"/>
            <a:ext cx="7399808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Question: what if H1(32) = 3? (which is taken by 84)</a:t>
            </a:r>
          </a:p>
        </p:txBody>
      </p:sp>
    </p:spTree>
    <p:extLst>
      <p:ext uri="{BB962C8B-B14F-4D97-AF65-F5344CB8AC3E}">
        <p14:creationId xmlns:p14="http://schemas.microsoft.com/office/powerpoint/2010/main" val="241502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b="1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Question: what if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H1(32) </a:t>
            </a:r>
            <a:r>
              <a:rPr kumimoji="1" lang="en-US" altLang="zh-CN" b="1" strike="sngStrike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2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3? </a:t>
            </a:r>
            <a:endParaRPr kumimoji="1" lang="en-US" altLang="zh-CN" b="1" dirty="0">
              <a:solidFill>
                <a:srgbClr val="C00000"/>
              </a:solidFill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479056"/>
            <a:ext cx="453633" cy="112533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  <a:gd name="connsiteX0" fmla="*/ 0 w 453633"/>
              <a:gd name="connsiteY0" fmla="*/ 48877 h 1095606"/>
              <a:gd name="connsiteX1" fmla="*/ 188844 w 453633"/>
              <a:gd name="connsiteY1" fmla="*/ 58817 h 1095606"/>
              <a:gd name="connsiteX2" fmla="*/ 228600 w 453633"/>
              <a:gd name="connsiteY2" fmla="*/ 635286 h 1095606"/>
              <a:gd name="connsiteX3" fmla="*/ 453633 w 453633"/>
              <a:gd name="connsiteY3" fmla="*/ 1092825 h 1095606"/>
              <a:gd name="connsiteX0" fmla="*/ 0 w 453633"/>
              <a:gd name="connsiteY0" fmla="*/ 48877 h 1100714"/>
              <a:gd name="connsiteX1" fmla="*/ 188844 w 453633"/>
              <a:gd name="connsiteY1" fmla="*/ 58817 h 1100714"/>
              <a:gd name="connsiteX2" fmla="*/ 228600 w 453633"/>
              <a:gd name="connsiteY2" fmla="*/ 635286 h 1100714"/>
              <a:gd name="connsiteX3" fmla="*/ 453633 w 453633"/>
              <a:gd name="connsiteY3" fmla="*/ 1092825 h 1100714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8689"/>
              <a:gd name="connsiteX1" fmla="*/ 188844 w 453633"/>
              <a:gd name="connsiteY1" fmla="*/ 91327 h 1128689"/>
              <a:gd name="connsiteX2" fmla="*/ 453633 w 453633"/>
              <a:gd name="connsiteY2" fmla="*/ 1125335 h 1128689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633" h="1125335">
                <a:moveTo>
                  <a:pt x="0" y="81387"/>
                </a:moveTo>
                <a:cubicBezTo>
                  <a:pt x="75372" y="37489"/>
                  <a:pt x="113239" y="-82664"/>
                  <a:pt x="188844" y="91327"/>
                </a:cubicBezTo>
                <a:cubicBezTo>
                  <a:pt x="264449" y="265318"/>
                  <a:pt x="249978" y="995886"/>
                  <a:pt x="453633" y="1125335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79126" y="12780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32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34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strike="sngStrike" dirty="0">
                <a:latin typeface="+mn-lt"/>
                <a:cs typeface="Consolas" panose="020B0609020204030204" pitchFamily="49" charset="0"/>
              </a:rPr>
              <a:t>Kick 32 (Buckets0[0]) to another place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7337DED2-AD33-1E41-B61F-24315302EC18}"/>
              </a:ext>
            </a:extLst>
          </p:cNvPr>
          <p:cNvSpPr/>
          <p:nvPr/>
        </p:nvSpPr>
        <p:spPr>
          <a:xfrm>
            <a:off x="7195930" y="1479056"/>
            <a:ext cx="453633" cy="1125335"/>
          </a:xfrm>
          <a:custGeom>
            <a:avLst/>
            <a:gdLst>
              <a:gd name="connsiteX0" fmla="*/ 0 w 477079"/>
              <a:gd name="connsiteY0" fmla="*/ 48877 h 697665"/>
              <a:gd name="connsiteX1" fmla="*/ 188844 w 477079"/>
              <a:gd name="connsiteY1" fmla="*/ 58817 h 697665"/>
              <a:gd name="connsiteX2" fmla="*/ 228600 w 477079"/>
              <a:gd name="connsiteY2" fmla="*/ 635286 h 697665"/>
              <a:gd name="connsiteX3" fmla="*/ 477079 w 477079"/>
              <a:gd name="connsiteY3" fmla="*/ 655164 h 697665"/>
              <a:gd name="connsiteX0" fmla="*/ 0 w 453633"/>
              <a:gd name="connsiteY0" fmla="*/ 48877 h 1095606"/>
              <a:gd name="connsiteX1" fmla="*/ 188844 w 453633"/>
              <a:gd name="connsiteY1" fmla="*/ 58817 h 1095606"/>
              <a:gd name="connsiteX2" fmla="*/ 228600 w 453633"/>
              <a:gd name="connsiteY2" fmla="*/ 635286 h 1095606"/>
              <a:gd name="connsiteX3" fmla="*/ 453633 w 453633"/>
              <a:gd name="connsiteY3" fmla="*/ 1092825 h 1095606"/>
              <a:gd name="connsiteX0" fmla="*/ 0 w 453633"/>
              <a:gd name="connsiteY0" fmla="*/ 48877 h 1100714"/>
              <a:gd name="connsiteX1" fmla="*/ 188844 w 453633"/>
              <a:gd name="connsiteY1" fmla="*/ 58817 h 1100714"/>
              <a:gd name="connsiteX2" fmla="*/ 228600 w 453633"/>
              <a:gd name="connsiteY2" fmla="*/ 635286 h 1100714"/>
              <a:gd name="connsiteX3" fmla="*/ 453633 w 453633"/>
              <a:gd name="connsiteY3" fmla="*/ 1092825 h 1100714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8689"/>
              <a:gd name="connsiteX1" fmla="*/ 188844 w 453633"/>
              <a:gd name="connsiteY1" fmla="*/ 91327 h 1128689"/>
              <a:gd name="connsiteX2" fmla="*/ 453633 w 453633"/>
              <a:gd name="connsiteY2" fmla="*/ 1125335 h 1128689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  <a:gd name="connsiteX0" fmla="*/ 0 w 453633"/>
              <a:gd name="connsiteY0" fmla="*/ 81387 h 1125335"/>
              <a:gd name="connsiteX1" fmla="*/ 188844 w 453633"/>
              <a:gd name="connsiteY1" fmla="*/ 91327 h 1125335"/>
              <a:gd name="connsiteX2" fmla="*/ 453633 w 453633"/>
              <a:gd name="connsiteY2" fmla="*/ 1125335 h 112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633" h="1125335">
                <a:moveTo>
                  <a:pt x="0" y="81387"/>
                </a:moveTo>
                <a:cubicBezTo>
                  <a:pt x="75372" y="37489"/>
                  <a:pt x="113239" y="-82664"/>
                  <a:pt x="188844" y="91327"/>
                </a:cubicBezTo>
                <a:cubicBezTo>
                  <a:pt x="264449" y="265318"/>
                  <a:pt x="249978" y="995886"/>
                  <a:pt x="453633" y="1125335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645726" y="127809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430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  <a:p>
            <a:pPr lvl="2"/>
            <a:r>
              <a:rPr kumimoji="1" lang="en-US" altLang="zh-CN" dirty="0"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2 </a:t>
            </a:r>
            <a:endParaRPr kumimoji="1" lang="en-US" altLang="zh-CN" dirty="0">
              <a:cs typeface="Consolas" panose="020B0609020204030204" pitchFamily="49" charset="0"/>
            </a:endParaRPr>
          </a:p>
          <a:p>
            <a:pPr lvl="2"/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E947922-EBBD-854C-88F6-8354950A5FFF}"/>
              </a:ext>
            </a:extLst>
          </p:cNvPr>
          <p:cNvSpPr txBox="1"/>
          <p:nvPr/>
        </p:nvSpPr>
        <p:spPr>
          <a:xfrm>
            <a:off x="6657760" y="2009578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2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95497" y="12854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54C93BC4-316E-5646-90D0-7A693842FF8E}"/>
              </a:ext>
            </a:extLst>
          </p:cNvPr>
          <p:cNvSpPr/>
          <p:nvPr/>
        </p:nvSpPr>
        <p:spPr>
          <a:xfrm>
            <a:off x="7166708" y="1404161"/>
            <a:ext cx="500184" cy="927866"/>
          </a:xfrm>
          <a:custGeom>
            <a:avLst/>
            <a:gdLst>
              <a:gd name="connsiteX0" fmla="*/ 500184 w 500184"/>
              <a:gd name="connsiteY0" fmla="*/ 72947 h 927866"/>
              <a:gd name="connsiteX1" fmla="*/ 265723 w 500184"/>
              <a:gd name="connsiteY1" fmla="*/ 72947 h 927866"/>
              <a:gd name="connsiteX2" fmla="*/ 211015 w 500184"/>
              <a:gd name="connsiteY2" fmla="*/ 831039 h 927866"/>
              <a:gd name="connsiteX3" fmla="*/ 0 w 500184"/>
              <a:gd name="connsiteY3" fmla="*/ 893562 h 92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0184" h="927866">
                <a:moveTo>
                  <a:pt x="500184" y="72947"/>
                </a:moveTo>
                <a:cubicBezTo>
                  <a:pt x="407051" y="9772"/>
                  <a:pt x="313918" y="-53402"/>
                  <a:pt x="265723" y="72947"/>
                </a:cubicBezTo>
                <a:cubicBezTo>
                  <a:pt x="217528" y="199296"/>
                  <a:pt x="255302" y="694270"/>
                  <a:pt x="211015" y="831039"/>
                </a:cubicBezTo>
                <a:cubicBezTo>
                  <a:pt x="166728" y="967808"/>
                  <a:pt x="83364" y="930685"/>
                  <a:pt x="0" y="893562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EA51713-C10E-4749-8861-8305148FE47C}"/>
              </a:ext>
            </a:extLst>
          </p:cNvPr>
          <p:cNvSpPr txBox="1"/>
          <p:nvPr/>
        </p:nvSpPr>
        <p:spPr>
          <a:xfrm>
            <a:off x="7898007" y="12719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C00000"/>
                </a:solidFill>
              </a:rPr>
              <a:t>9</a:t>
            </a:r>
            <a:endParaRPr kumimoji="1"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8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</a:p>
          <a:p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Example: Insert(9)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H0(9) = 0 &amp; H1(9) = 0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  <a:latin typeface="+mn-lt"/>
                <a:cs typeface="Consolas" panose="020B0609020204030204" pitchFamily="49" charset="0"/>
              </a:rPr>
              <a:t>Cuckoo hashing will kick others to different place to empty </a:t>
            </a:r>
          </a:p>
          <a:p>
            <a:pPr lvl="2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Kick 2 (Buckets1[0]) to another place</a:t>
            </a:r>
          </a:p>
          <a:p>
            <a:pPr lvl="2"/>
            <a:r>
              <a:rPr kumimoji="1" lang="en-US" altLang="zh-CN" dirty="0">
                <a:cs typeface="Consolas" panose="020B0609020204030204" pitchFamily="49" charset="0"/>
              </a:rPr>
              <a:t>Assume: 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H0(2) = </a:t>
            </a:r>
            <a:r>
              <a:rPr kumimoji="1" lang="en-US" altLang="zh-CN" strike="sngStrike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kumimoji="1" lang="en-US" altLang="zh-CN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What if that happens? </a:t>
            </a:r>
          </a:p>
          <a:p>
            <a:pPr lvl="2"/>
            <a:endParaRPr kumimoji="1" lang="en-US" altLang="zh-CN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66</a:t>
            </a:fld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A1070FC-B97A-8943-BAE9-7AA36FB4B421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3C0C921-1B98-3B49-B800-BDB71A49002A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37773ED-778D-5A47-84CC-8779DBDDBEB3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0B502B-E034-FD4E-AF4D-FB3B799FB0E8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38BB81D-BA8A-0745-AE76-DF7BDAE5AC9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D1AFC4D-7E0C-2D46-97F4-314A80B7CAB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36362B-6531-DE4F-BC20-AC3DA05A7062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AEE732A-CA9A-6449-AD91-7130F4C224B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74FD46-0E0C-7D41-8916-DD2F62F4D91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7CE2B76-EC3C-324F-88FB-D7233909726A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4029431-F0FC-204A-A2A1-FD022028117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508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19D29FE-A379-BE46-B70F-F2CCA48F0AB1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F90786A-01A2-9140-AC4B-913001F686D6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C3D4977-0412-5044-B4AC-8B8868269B34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0D17132-7F75-1245-8BBF-2553863AB76B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35A7FBA-20E2-F446-8979-EDB8327FFBCB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B7D655A-2915-3C42-916A-4063105DD88D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38100">
              <a:solidFill>
                <a:srgbClr val="BE374B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A8499BD-649A-E04B-9738-F88C3EA7704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D591492-64CF-D149-84CD-704C7D78C2B5}"/>
              </a:ext>
            </a:extLst>
          </p:cNvPr>
          <p:cNvGrpSpPr/>
          <p:nvPr/>
        </p:nvGrpSpPr>
        <p:grpSpPr>
          <a:xfrm>
            <a:off x="7676971" y="2357897"/>
            <a:ext cx="719633" cy="369332"/>
            <a:chOff x="6193383" y="1503946"/>
            <a:chExt cx="719633" cy="3693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C5975C3-E704-8F43-A073-40A240B0219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3E65A6-D9DC-4B45-B6E0-370C690FFC24}"/>
                </a:ext>
              </a:extLst>
            </p:cNvPr>
            <p:cNvSpPr txBox="1"/>
            <p:nvPr/>
          </p:nvSpPr>
          <p:spPr>
            <a:xfrm>
              <a:off x="6332626" y="1503946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84</a:t>
              </a:r>
              <a:endParaRPr kumimoji="1"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1F17F84-E4F5-D14E-BD4F-E3FB68BC2032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7B37985-A855-7848-AB21-4A91FAF66461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EC2609F-F6CD-7D49-A129-6E34B58FF1B8}"/>
              </a:ext>
            </a:extLst>
          </p:cNvPr>
          <p:cNvGrpSpPr/>
          <p:nvPr/>
        </p:nvGrpSpPr>
        <p:grpSpPr>
          <a:xfrm>
            <a:off x="8402704" y="2737420"/>
            <a:ext cx="697627" cy="355074"/>
            <a:chOff x="5427018" y="1129308"/>
            <a:chExt cx="697627" cy="35507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4F707CE-1EC2-D54C-9716-68659A238A2A}"/>
                </a:ext>
              </a:extLst>
            </p:cNvPr>
            <p:cNvSpPr/>
            <p:nvPr/>
          </p:nvSpPr>
          <p:spPr>
            <a:xfrm>
              <a:off x="5427018" y="1186266"/>
              <a:ext cx="697627" cy="298116"/>
            </a:xfrm>
            <a:prstGeom prst="rect">
              <a:avLst/>
            </a:prstGeom>
            <a:solidFill>
              <a:srgbClr val="EACBA3"/>
            </a:solidFill>
            <a:ln w="25400">
              <a:solidFill>
                <a:schemeClr val="bg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B9B77C6-82B7-2843-9991-1E80543E28EE}"/>
                </a:ext>
              </a:extLst>
            </p:cNvPr>
            <p:cNvSpPr txBox="1"/>
            <p:nvPr/>
          </p:nvSpPr>
          <p:spPr>
            <a:xfrm>
              <a:off x="5442646" y="1129308"/>
              <a:ext cx="6735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/>
                <a:t>value</a:t>
              </a:r>
              <a:endParaRPr kumimoji="1" lang="zh-CN" altLang="en-US" sz="1600" dirty="0"/>
            </a:p>
          </p:txBody>
        </p:sp>
      </p:grp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1FC974E4-BDF6-4A47-BC39-494F4151D113}"/>
              </a:ext>
            </a:extLst>
          </p:cNvPr>
          <p:cNvSpPr/>
          <p:nvPr/>
        </p:nvSpPr>
        <p:spPr>
          <a:xfrm>
            <a:off x="8368989" y="2217337"/>
            <a:ext cx="588265" cy="577195"/>
          </a:xfrm>
          <a:custGeom>
            <a:avLst/>
            <a:gdLst>
              <a:gd name="connsiteX0" fmla="*/ 635619 w 635619"/>
              <a:gd name="connsiteY0" fmla="*/ 22302 h 145121"/>
              <a:gd name="connsiteX1" fmla="*/ 200722 w 635619"/>
              <a:gd name="connsiteY1" fmla="*/ 144965 h 145121"/>
              <a:gd name="connsiteX2" fmla="*/ 0 w 635619"/>
              <a:gd name="connsiteY2" fmla="*/ 0 h 145121"/>
              <a:gd name="connsiteX0" fmla="*/ 471496 w 471496"/>
              <a:gd name="connsiteY0" fmla="*/ 514672 h 521021"/>
              <a:gd name="connsiteX1" fmla="*/ 200722 w 471496"/>
              <a:gd name="connsiteY1" fmla="*/ 144965 h 521021"/>
              <a:gd name="connsiteX2" fmla="*/ 0 w 471496"/>
              <a:gd name="connsiteY2" fmla="*/ 0 h 521021"/>
              <a:gd name="connsiteX0" fmla="*/ 471496 w 471496"/>
              <a:gd name="connsiteY0" fmla="*/ 514672 h 519826"/>
              <a:gd name="connsiteX1" fmla="*/ 357029 w 471496"/>
              <a:gd name="connsiteY1" fmla="*/ 35550 h 519826"/>
              <a:gd name="connsiteX2" fmla="*/ 0 w 471496"/>
              <a:gd name="connsiteY2" fmla="*/ 0 h 519826"/>
              <a:gd name="connsiteX0" fmla="*/ 471496 w 594266"/>
              <a:gd name="connsiteY0" fmla="*/ 514672 h 514672"/>
              <a:gd name="connsiteX1" fmla="*/ 357029 w 594266"/>
              <a:gd name="connsiteY1" fmla="*/ 35550 h 514672"/>
              <a:gd name="connsiteX2" fmla="*/ 0 w 594266"/>
              <a:gd name="connsiteY2" fmla="*/ 0 h 514672"/>
              <a:gd name="connsiteX0" fmla="*/ 463681 w 588265"/>
              <a:gd name="connsiteY0" fmla="*/ 577195 h 577195"/>
              <a:gd name="connsiteX1" fmla="*/ 357029 w 588265"/>
              <a:gd name="connsiteY1" fmla="*/ 35550 h 577195"/>
              <a:gd name="connsiteX2" fmla="*/ 0 w 588265"/>
              <a:gd name="connsiteY2" fmla="*/ 0 h 57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265" h="577195">
                <a:moveTo>
                  <a:pt x="463681" y="577195"/>
                </a:moveTo>
                <a:cubicBezTo>
                  <a:pt x="752492" y="210539"/>
                  <a:pt x="462965" y="39267"/>
                  <a:pt x="357029" y="35550"/>
                </a:cubicBezTo>
                <a:cubicBezTo>
                  <a:pt x="251093" y="31833"/>
                  <a:pt x="47393" y="70624"/>
                  <a:pt x="0" y="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46A5C7F-6CD4-D245-B1F4-1349C14EC455}"/>
              </a:ext>
            </a:extLst>
          </p:cNvPr>
          <p:cNvSpPr txBox="1"/>
          <p:nvPr/>
        </p:nvSpPr>
        <p:spPr>
          <a:xfrm>
            <a:off x="7804080" y="164057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73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03FCD4D-C2CE-3E41-B2A6-E9CA8E1B7914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86C62EF-903C-9F42-92C9-DB04CBFF0B7E}"/>
              </a:ext>
            </a:extLst>
          </p:cNvPr>
          <p:cNvSpPr txBox="1"/>
          <p:nvPr/>
        </p:nvSpPr>
        <p:spPr>
          <a:xfrm>
            <a:off x="6585818" y="167157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C7C32B1-2113-B241-BF24-D18DBE634C59}"/>
              </a:ext>
            </a:extLst>
          </p:cNvPr>
          <p:cNvSpPr txBox="1"/>
          <p:nvPr/>
        </p:nvSpPr>
        <p:spPr>
          <a:xfrm>
            <a:off x="6595497" y="12854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32</a:t>
            </a:r>
            <a:endParaRPr kumimoji="1"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5CEB27A-F72C-B146-9DA9-266A75773943}"/>
              </a:ext>
            </a:extLst>
          </p:cNvPr>
          <p:cNvSpPr txBox="1"/>
          <p:nvPr/>
        </p:nvSpPr>
        <p:spPr>
          <a:xfrm>
            <a:off x="7884368" y="1292631"/>
            <a:ext cx="547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</a:t>
            </a:r>
            <a:endParaRPr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2EDE8C53-148C-7642-BD58-9B5A9E74D089}"/>
              </a:ext>
            </a:extLst>
          </p:cNvPr>
          <p:cNvSpPr/>
          <p:nvPr/>
        </p:nvSpPr>
        <p:spPr>
          <a:xfrm>
            <a:off x="7143262" y="1436203"/>
            <a:ext cx="547076" cy="440491"/>
          </a:xfrm>
          <a:custGeom>
            <a:avLst/>
            <a:gdLst>
              <a:gd name="connsiteX0" fmla="*/ 547076 w 547076"/>
              <a:gd name="connsiteY0" fmla="*/ 33089 h 440491"/>
              <a:gd name="connsiteX1" fmla="*/ 265723 w 547076"/>
              <a:gd name="connsiteY1" fmla="*/ 33089 h 440491"/>
              <a:gd name="connsiteX2" fmla="*/ 203200 w 547076"/>
              <a:gd name="connsiteY2" fmla="*/ 376966 h 440491"/>
              <a:gd name="connsiteX3" fmla="*/ 0 w 547076"/>
              <a:gd name="connsiteY3" fmla="*/ 439489 h 4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76" h="440491">
                <a:moveTo>
                  <a:pt x="547076" y="33089"/>
                </a:moveTo>
                <a:cubicBezTo>
                  <a:pt x="435056" y="4432"/>
                  <a:pt x="323036" y="-24224"/>
                  <a:pt x="265723" y="33089"/>
                </a:cubicBezTo>
                <a:cubicBezTo>
                  <a:pt x="208410" y="90402"/>
                  <a:pt x="247487" y="309233"/>
                  <a:pt x="203200" y="376966"/>
                </a:cubicBezTo>
                <a:cubicBezTo>
                  <a:pt x="158913" y="444699"/>
                  <a:pt x="79456" y="442094"/>
                  <a:pt x="0" y="439489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Explosion 2 106">
            <a:extLst>
              <a:ext uri="{FF2B5EF4-FFF2-40B4-BE49-F238E27FC236}">
                <a16:creationId xmlns:a16="http://schemas.microsoft.com/office/drawing/2014/main" id="{14DAAA89-B729-5D42-B1B6-39642918E2E0}"/>
              </a:ext>
            </a:extLst>
          </p:cNvPr>
          <p:cNvSpPr/>
          <p:nvPr/>
        </p:nvSpPr>
        <p:spPr bwMode="auto">
          <a:xfrm>
            <a:off x="6950206" y="1562817"/>
            <a:ext cx="381000" cy="304800"/>
          </a:xfrm>
          <a:prstGeom prst="irregularSeal2">
            <a:avLst/>
          </a:prstGeom>
          <a:gradFill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6000000" scaled="0"/>
          </a:gra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B284DBBF-337D-0842-AADC-E4CC4966FF5C}"/>
              </a:ext>
            </a:extLst>
          </p:cNvPr>
          <p:cNvSpPr/>
          <p:nvPr/>
        </p:nvSpPr>
        <p:spPr>
          <a:xfrm>
            <a:off x="5374644" y="384472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No available slots!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22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2EF92-1C74-A549-9FED-29FBDD45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4B7FD6-F67A-F64F-8142-19C0B9D30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6096000" cy="4680520"/>
          </a:xfrm>
        </p:spPr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 Maintain two hash buckets</a:t>
            </a:r>
          </a:p>
          <a:p>
            <a:r>
              <a:rPr kumimoji="1" lang="en-US" altLang="zh-CN" dirty="0"/>
              <a:t>Insert()</a:t>
            </a:r>
          </a:p>
          <a:p>
            <a:pPr lvl="1"/>
            <a:r>
              <a:rPr kumimoji="1" lang="en-US" altLang="zh-CN" dirty="0"/>
              <a:t>Much complicated: should insert to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Buckets0[H0(key)] </a:t>
            </a:r>
            <a:r>
              <a:rPr kumimoji="1" lang="en-US" altLang="zh-CN" dirty="0"/>
              <a:t>or </a:t>
            </a:r>
            <a:r>
              <a:rPr kumimoji="1"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Buckets1[H1(key)]</a:t>
            </a:r>
            <a:endParaRPr kumimoji="1" lang="en-US" altLang="zh-CN" b="1" dirty="0">
              <a:latin typeface="+mn-lt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If no available slots, </a:t>
            </a:r>
            <a:r>
              <a:rPr kumimoji="1" lang="en-US" altLang="zh-CN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rehashing</a:t>
            </a:r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 &amp; repeat the above insert process </a:t>
            </a:r>
          </a:p>
          <a:p>
            <a:pPr lvl="1"/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Rehashing: enlarge the buckets (typically </a:t>
            </a:r>
            <a:r>
              <a:rPr kumimoji="1" lang="en-US" altLang="zh-CN" b="1" dirty="0">
                <a:solidFill>
                  <a:srgbClr val="C00000"/>
                </a:solidFill>
                <a:latin typeface="+mn-lt"/>
                <a:cs typeface="Consolas" panose="020B0609020204030204" pitchFamily="49" charset="0"/>
              </a:rPr>
              <a:t>X2</a:t>
            </a:r>
            <a:r>
              <a:rPr kumimoji="1" lang="en-US" altLang="zh-CN" dirty="0">
                <a:latin typeface="+mn-lt"/>
                <a:cs typeface="Consolas" panose="020B0609020204030204" pitchFamily="49" charset="0"/>
              </a:rPr>
              <a:t>) </a:t>
            </a:r>
            <a:endParaRPr kumimoji="1"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5CA7C0-8BEA-1245-8057-651D15957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67</a:t>
            </a:fld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2BFEC7E-C4DD-8D40-A8DC-BB5D78BA1DBD}"/>
              </a:ext>
            </a:extLst>
          </p:cNvPr>
          <p:cNvSpPr/>
          <p:nvPr/>
        </p:nvSpPr>
        <p:spPr>
          <a:xfrm>
            <a:off x="6444208" y="1277970"/>
            <a:ext cx="719633" cy="36004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8577567C-E9F8-4C4A-A4A7-76F36DF6A155}"/>
              </a:ext>
            </a:extLst>
          </p:cNvPr>
          <p:cNvGrpSpPr/>
          <p:nvPr/>
        </p:nvGrpSpPr>
        <p:grpSpPr>
          <a:xfrm>
            <a:off x="6444207" y="1638010"/>
            <a:ext cx="719633" cy="369332"/>
            <a:chOff x="6193383" y="1503946"/>
            <a:chExt cx="719633" cy="3693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925867A9-4BE1-1A4F-AC90-E923A6363EE2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42A921D-F0E8-4044-8E8C-13BC90D88D3D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1B7249-F322-CC47-A313-B7CC196B7001}"/>
              </a:ext>
            </a:extLst>
          </p:cNvPr>
          <p:cNvGrpSpPr/>
          <p:nvPr/>
        </p:nvGrpSpPr>
        <p:grpSpPr>
          <a:xfrm>
            <a:off x="6444206" y="1997688"/>
            <a:ext cx="719633" cy="369332"/>
            <a:chOff x="6193383" y="1503946"/>
            <a:chExt cx="719633" cy="369332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7C64881-DD98-5046-ABD9-47A09780E1C7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6718EB05-E841-E14C-86C0-DD56CA4F0A6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2D555247-B60B-EC45-AAA9-14E763E8D081}"/>
              </a:ext>
            </a:extLst>
          </p:cNvPr>
          <p:cNvGrpSpPr/>
          <p:nvPr/>
        </p:nvGrpSpPr>
        <p:grpSpPr>
          <a:xfrm>
            <a:off x="6444206" y="2357897"/>
            <a:ext cx="719633" cy="369332"/>
            <a:chOff x="6193383" y="1503946"/>
            <a:chExt cx="719633" cy="369332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B36844F-1372-DA4E-B989-9B6383355F41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B5F49AB-56A5-624C-A645-19F8FEF985E5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75126CD6-734B-654A-A778-65AC882C746F}"/>
              </a:ext>
            </a:extLst>
          </p:cNvPr>
          <p:cNvGrpSpPr/>
          <p:nvPr/>
        </p:nvGrpSpPr>
        <p:grpSpPr>
          <a:xfrm>
            <a:off x="7676973" y="1273324"/>
            <a:ext cx="719633" cy="369332"/>
            <a:chOff x="6193383" y="1503946"/>
            <a:chExt cx="719633" cy="369332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C410B51-E532-8B44-A293-119D445912BE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42763E1-96D8-2C42-AE4D-B43E0A179852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A391FEAE-5FC0-0E4A-9AFB-A735AA5AEB52}"/>
              </a:ext>
            </a:extLst>
          </p:cNvPr>
          <p:cNvGrpSpPr/>
          <p:nvPr/>
        </p:nvGrpSpPr>
        <p:grpSpPr>
          <a:xfrm>
            <a:off x="7676972" y="1638010"/>
            <a:ext cx="719633" cy="369332"/>
            <a:chOff x="6193383" y="1503946"/>
            <a:chExt cx="719633" cy="369332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D84B792C-CE95-9044-B286-A1453ED88A0F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303C8E93-F7A8-1F46-9528-4D0467BFC06F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D3179DD-FD59-3E41-A530-A211BA21BD4F}"/>
              </a:ext>
            </a:extLst>
          </p:cNvPr>
          <p:cNvGrpSpPr/>
          <p:nvPr/>
        </p:nvGrpSpPr>
        <p:grpSpPr>
          <a:xfrm>
            <a:off x="7676971" y="1997688"/>
            <a:ext cx="719633" cy="369332"/>
            <a:chOff x="6193383" y="1503946"/>
            <a:chExt cx="719633" cy="36933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2A3178F-2D29-5648-A105-1EBAEF469C1C}"/>
                </a:ext>
              </a:extLst>
            </p:cNvPr>
            <p:cNvSpPr/>
            <p:nvPr/>
          </p:nvSpPr>
          <p:spPr>
            <a:xfrm>
              <a:off x="6193383" y="1508592"/>
              <a:ext cx="719633" cy="3600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2C7C8890-F053-D348-929B-52F303A456AA}"/>
                </a:ext>
              </a:extLst>
            </p:cNvPr>
            <p:cNvSpPr txBox="1"/>
            <p:nvPr/>
          </p:nvSpPr>
          <p:spPr>
            <a:xfrm>
              <a:off x="6332626" y="150394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zh-CN" altLang="en-US" dirty="0"/>
            </a:p>
          </p:txBody>
        </p:sp>
      </p:grpSp>
      <p:sp>
        <p:nvSpPr>
          <p:cNvPr id="69" name="矩形 68">
            <a:extLst>
              <a:ext uri="{FF2B5EF4-FFF2-40B4-BE49-F238E27FC236}">
                <a16:creationId xmlns:a16="http://schemas.microsoft.com/office/drawing/2014/main" id="{B0F081F4-8DFD-EC4A-ACD6-C2045BBC8A61}"/>
              </a:ext>
            </a:extLst>
          </p:cNvPr>
          <p:cNvSpPr/>
          <p:nvPr/>
        </p:nvSpPr>
        <p:spPr>
          <a:xfrm>
            <a:off x="7676971" y="2362543"/>
            <a:ext cx="719633" cy="360040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7EA3BAE-1D9E-C741-BC2E-250EB1C0BCE9}"/>
              </a:ext>
            </a:extLst>
          </p:cNvPr>
          <p:cNvSpPr txBox="1"/>
          <p:nvPr/>
        </p:nvSpPr>
        <p:spPr>
          <a:xfrm>
            <a:off x="6282159" y="877306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Buckets0</a:t>
            </a:r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8C366B-6024-0843-8708-58A6697C0AE6}"/>
              </a:ext>
            </a:extLst>
          </p:cNvPr>
          <p:cNvSpPr txBox="1"/>
          <p:nvPr/>
        </p:nvSpPr>
        <p:spPr>
          <a:xfrm>
            <a:off x="7484478" y="872660"/>
            <a:ext cx="120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Buckets1</a:t>
            </a:r>
            <a:endParaRPr lang="zh-CN" altLang="en-US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33C7D2F-395A-C54C-A0D5-599615751083}"/>
              </a:ext>
            </a:extLst>
          </p:cNvPr>
          <p:cNvSpPr/>
          <p:nvPr/>
        </p:nvSpPr>
        <p:spPr>
          <a:xfrm>
            <a:off x="6444206" y="2726698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679E7BD-81C8-0341-8A2D-39EECC1B92C3}"/>
              </a:ext>
            </a:extLst>
          </p:cNvPr>
          <p:cNvSpPr/>
          <p:nvPr/>
        </p:nvSpPr>
        <p:spPr>
          <a:xfrm>
            <a:off x="6444205" y="3091384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D1615760-5622-3A47-9F23-6C53DCB269B9}"/>
              </a:ext>
            </a:extLst>
          </p:cNvPr>
          <p:cNvSpPr txBox="1"/>
          <p:nvPr/>
        </p:nvSpPr>
        <p:spPr>
          <a:xfrm>
            <a:off x="6583448" y="3086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C568E473-D1DE-DF4F-A109-B979F5D1D177}"/>
              </a:ext>
            </a:extLst>
          </p:cNvPr>
          <p:cNvSpPr/>
          <p:nvPr/>
        </p:nvSpPr>
        <p:spPr>
          <a:xfrm>
            <a:off x="6444204" y="3451062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13AC2DB-22D1-2240-8203-91099D290B45}"/>
              </a:ext>
            </a:extLst>
          </p:cNvPr>
          <p:cNvSpPr txBox="1"/>
          <p:nvPr/>
        </p:nvSpPr>
        <p:spPr>
          <a:xfrm>
            <a:off x="6583447" y="3446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B02532F-8BBA-2246-82D0-D900A66E3591}"/>
              </a:ext>
            </a:extLst>
          </p:cNvPr>
          <p:cNvSpPr/>
          <p:nvPr/>
        </p:nvSpPr>
        <p:spPr>
          <a:xfrm>
            <a:off x="6444204" y="3811271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E508ED9-2848-6D44-8035-2741C46E13C8}"/>
              </a:ext>
            </a:extLst>
          </p:cNvPr>
          <p:cNvSpPr txBox="1"/>
          <p:nvPr/>
        </p:nvSpPr>
        <p:spPr>
          <a:xfrm>
            <a:off x="6583447" y="3806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CAFB0E6-F85E-4040-9034-717773089DF2}"/>
              </a:ext>
            </a:extLst>
          </p:cNvPr>
          <p:cNvSpPr/>
          <p:nvPr/>
        </p:nvSpPr>
        <p:spPr>
          <a:xfrm>
            <a:off x="7676971" y="2726698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B42BF5B-F872-D147-9CE2-406B3573D20D}"/>
              </a:ext>
            </a:extLst>
          </p:cNvPr>
          <p:cNvSpPr txBox="1"/>
          <p:nvPr/>
        </p:nvSpPr>
        <p:spPr>
          <a:xfrm>
            <a:off x="7816214" y="2722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FD61FB0-BB3F-C54E-9501-BBD014EACCDC}"/>
              </a:ext>
            </a:extLst>
          </p:cNvPr>
          <p:cNvSpPr/>
          <p:nvPr/>
        </p:nvSpPr>
        <p:spPr>
          <a:xfrm>
            <a:off x="7676970" y="3091384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A0FB18E-C57D-F444-8746-89FAD5F5E6BC}"/>
              </a:ext>
            </a:extLst>
          </p:cNvPr>
          <p:cNvSpPr txBox="1"/>
          <p:nvPr/>
        </p:nvSpPr>
        <p:spPr>
          <a:xfrm>
            <a:off x="7816213" y="3086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7D91AE7C-3B2C-B24C-A385-817849BAA323}"/>
              </a:ext>
            </a:extLst>
          </p:cNvPr>
          <p:cNvSpPr/>
          <p:nvPr/>
        </p:nvSpPr>
        <p:spPr>
          <a:xfrm>
            <a:off x="7676969" y="3451062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06DF1E-E76F-1046-8EF2-3816AA4E64C6}"/>
              </a:ext>
            </a:extLst>
          </p:cNvPr>
          <p:cNvSpPr txBox="1"/>
          <p:nvPr/>
        </p:nvSpPr>
        <p:spPr>
          <a:xfrm>
            <a:off x="7816212" y="34464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00A3831-7250-C34E-A4B4-27FC5D63A5F6}"/>
              </a:ext>
            </a:extLst>
          </p:cNvPr>
          <p:cNvSpPr/>
          <p:nvPr/>
        </p:nvSpPr>
        <p:spPr>
          <a:xfrm>
            <a:off x="7676969" y="3811271"/>
            <a:ext cx="719633" cy="360040"/>
          </a:xfrm>
          <a:prstGeom prst="rect">
            <a:avLst/>
          </a:prstGeom>
          <a:noFill/>
          <a:ln w="381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471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16BE9-A5C4-0645-BAB5-E2BD4CFCC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C5E55-0C9B-3B4F-9865-23D64A6CA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Cuckoo hashing</a:t>
            </a:r>
          </a:p>
          <a:p>
            <a:pPr lvl="1"/>
            <a:r>
              <a:rPr kumimoji="1" lang="en-US" altLang="zh-CN" dirty="0"/>
              <a:t>Two tables &amp; Two hash functions (H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, 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en-US" altLang="zh-CN" dirty="0"/>
              <a:t>The key can only at T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[H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(key)] or T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[H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(key)] </a:t>
            </a:r>
          </a:p>
          <a:p>
            <a:r>
              <a:rPr kumimoji="1" lang="en-US" altLang="zh-CN" b="1" dirty="0">
                <a:solidFill>
                  <a:srgbClr val="BE374B"/>
                </a:solidFill>
              </a:rPr>
              <a:t>Pros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Good for read: at most two 2 random I/O for get</a:t>
            </a:r>
          </a:p>
          <a:p>
            <a:r>
              <a:rPr kumimoji="1" lang="en-US" altLang="zh-CN" dirty="0">
                <a:solidFill>
                  <a:srgbClr val="BE374B"/>
                </a:solidFill>
              </a:rPr>
              <a:t>Cons</a:t>
            </a:r>
          </a:p>
          <a:p>
            <a:pPr lvl="1"/>
            <a:r>
              <a:rPr kumimoji="1" lang="en-US" altLang="zh-CN" dirty="0"/>
              <a:t>Insertion is complex and can issue many random disk I/O</a:t>
            </a:r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Rehashing</a:t>
            </a:r>
            <a:r>
              <a:rPr kumimoji="1" lang="en-US" altLang="zh-CN" dirty="0"/>
              <a:t> is required if there are many insertions, 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extremely </a:t>
            </a:r>
            <a:r>
              <a:rPr kumimoji="1" lang="en-US" altLang="zh-CN" b="1" dirty="0">
                <a:solidFill>
                  <a:srgbClr val="BE374B"/>
                </a:solidFill>
              </a:rPr>
              <a:t>slow</a:t>
            </a:r>
          </a:p>
          <a:p>
            <a:pPr lvl="2"/>
            <a:r>
              <a:rPr kumimoji="1" lang="en-US" altLang="zh-CN" dirty="0"/>
              <a:t>Expanding the table, and re-insert all the keys in the new 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(!)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5CD61-1E6D-6F48-8AB0-E4E424D3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CA6CF2-D236-044E-B34F-F1628289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84" y="384608"/>
            <a:ext cx="1765232" cy="228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2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B584B-FFB5-6C4C-82CB-68A1A33BF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Selecting a proper index for KV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store is non-trivial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70BF6B-E78E-FA4E-A67F-A41B11D33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Not just choosing a data structure </a:t>
            </a:r>
          </a:p>
          <a:p>
            <a:r>
              <a:rPr kumimoji="1" lang="en-US" altLang="zh-CN" dirty="0">
                <a:solidFill>
                  <a:srgbClr val="C00000"/>
                </a:solidFill>
              </a:rPr>
              <a:t>Trade-offs</a:t>
            </a:r>
            <a:r>
              <a:rPr kumimoji="1" lang="en-US" altLang="zh-CN" b="0" dirty="0"/>
              <a:t> of selecting indexes </a:t>
            </a:r>
            <a:r>
              <a:rPr kumimoji="1" lang="zh-CN" altLang="en-US" b="0" dirty="0"/>
              <a:t>（</a:t>
            </a:r>
            <a:r>
              <a:rPr kumimoji="1" lang="en" altLang="zh-CN" b="0" dirty="0"/>
              <a:t> The RUM Conjecture[1]</a:t>
            </a:r>
            <a:r>
              <a:rPr kumimoji="1" lang="zh-CN" altLang="en-US" b="0" dirty="0"/>
              <a:t>）</a:t>
            </a:r>
            <a:endParaRPr kumimoji="1" lang="en-US" altLang="zh-CN" b="0" dirty="0"/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Read</a:t>
            </a:r>
            <a:r>
              <a:rPr kumimoji="1" lang="en-US" altLang="zh-CN" b="0" dirty="0"/>
              <a:t> </a:t>
            </a:r>
            <a:r>
              <a:rPr kumimoji="1" lang="en-US" altLang="zh-CN" dirty="0"/>
              <a:t>performance</a:t>
            </a:r>
            <a:r>
              <a:rPr kumimoji="1" lang="en-US" altLang="zh-CN" b="0" dirty="0"/>
              <a:t> vs. </a:t>
            </a:r>
            <a:r>
              <a:rPr kumimoji="1" lang="en-US" altLang="zh-CN" b="1" dirty="0">
                <a:solidFill>
                  <a:srgbClr val="C00000"/>
                </a:solidFill>
              </a:rPr>
              <a:t>update</a:t>
            </a:r>
            <a:r>
              <a:rPr kumimoji="1" lang="en-US" altLang="zh-CN" dirty="0"/>
              <a:t> performance </a:t>
            </a:r>
          </a:p>
          <a:p>
            <a:pPr lvl="2"/>
            <a:r>
              <a:rPr kumimoji="1" lang="en-US" altLang="zh-CN" b="0" dirty="0"/>
              <a:t>An index needs</a:t>
            </a:r>
            <a:r>
              <a:rPr kumimoji="1" lang="en-US" altLang="zh-CN" dirty="0"/>
              <a:t> to be updated upon inserts/deletions </a:t>
            </a:r>
          </a:p>
          <a:p>
            <a:pPr lvl="1"/>
            <a:r>
              <a:rPr kumimoji="1" lang="en-US" altLang="zh-CN" b="0" dirty="0"/>
              <a:t>Whether index </a:t>
            </a:r>
            <a:r>
              <a:rPr kumimoji="1" lang="en-US" altLang="zh-CN" b="1" dirty="0">
                <a:solidFill>
                  <a:srgbClr val="C00000"/>
                </a:solidFill>
              </a:rPr>
              <a:t>is friendly to </a:t>
            </a:r>
            <a:r>
              <a:rPr kumimoji="1" lang="en-US" altLang="zh-CN" b="0" dirty="0"/>
              <a:t>the storage? </a:t>
            </a:r>
          </a:p>
          <a:p>
            <a:pPr lvl="2"/>
            <a:r>
              <a:rPr kumimoji="1" lang="en-US" altLang="zh-CN" dirty="0"/>
              <a:t>E.g., random vs. sequential </a:t>
            </a:r>
          </a:p>
          <a:p>
            <a:pPr lvl="1"/>
            <a:r>
              <a:rPr kumimoji="1" lang="en-US" altLang="zh-CN" dirty="0"/>
              <a:t>Others (e.g., storage overhead)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B9ACB-8FB3-3B42-9116-4C4F23F3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E87B11-A0A3-F7A0-8979-22DF1E1767A3}"/>
              </a:ext>
            </a:extLst>
          </p:cNvPr>
          <p:cNvSpPr txBox="1"/>
          <p:nvPr/>
        </p:nvSpPr>
        <p:spPr>
          <a:xfrm>
            <a:off x="-9386" y="5335557"/>
            <a:ext cx="7056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600" dirty="0"/>
              <a:t>Designing Access Methods: The RUM Conjecture, EDBT’16</a:t>
            </a:r>
          </a:p>
        </p:txBody>
      </p:sp>
    </p:spTree>
    <p:extLst>
      <p:ext uri="{BB962C8B-B14F-4D97-AF65-F5344CB8AC3E}">
        <p14:creationId xmlns:p14="http://schemas.microsoft.com/office/powerpoint/2010/main" val="164969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6B3-EAC6-BA42-8E39-007A7376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interface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B33DF-E420-A346-B1BA-24C2783FB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585692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GFS does </a:t>
            </a:r>
            <a:r>
              <a:rPr kumimoji="1" lang="en-US" altLang="zh-CN" dirty="0">
                <a:solidFill>
                  <a:srgbClr val="BE384B"/>
                </a:solidFill>
              </a:rPr>
              <a:t>not</a:t>
            </a:r>
            <a:r>
              <a:rPr kumimoji="1" lang="en-US" altLang="zh-CN" b="0" dirty="0"/>
              <a:t> have a </a:t>
            </a:r>
            <a:r>
              <a:rPr kumimoji="1" lang="en-US" altLang="zh-CN" dirty="0">
                <a:solidFill>
                  <a:srgbClr val="BE384B"/>
                </a:solidFill>
              </a:rPr>
              <a:t>standard OS-level API</a:t>
            </a:r>
          </a:p>
          <a:p>
            <a:pPr lvl="1"/>
            <a:r>
              <a:rPr kumimoji="1" lang="en-US" altLang="zh-CN" dirty="0"/>
              <a:t>No full POSIX API</a:t>
            </a:r>
          </a:p>
          <a:p>
            <a:pPr lvl="1"/>
            <a:r>
              <a:rPr kumimoji="1" lang="en-US" altLang="zh-CN" dirty="0"/>
              <a:t>It provides user-level API</a:t>
            </a:r>
            <a:endParaRPr kumimoji="1" lang="en-US" altLang="zh-CN" b="0" dirty="0"/>
          </a:p>
          <a:p>
            <a:r>
              <a:rPr kumimoji="1" lang="en-US" altLang="zh-CN" dirty="0"/>
              <a:t>Operations</a:t>
            </a:r>
          </a:p>
          <a:p>
            <a:pPr lvl="1"/>
            <a:r>
              <a:rPr kumimoji="1" lang="en-US" altLang="zh-CN" dirty="0"/>
              <a:t>Basic ops: 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create/delete/open/close/read/write</a:t>
            </a:r>
          </a:p>
          <a:p>
            <a:pPr lvl="1"/>
            <a:r>
              <a:rPr kumimoji="1" lang="en-US" altLang="zh-CN" dirty="0"/>
              <a:t>Additional ops: 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snapshot/append</a:t>
            </a:r>
          </a:p>
          <a:p>
            <a:pPr lvl="1"/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ops: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link,</a:t>
            </a:r>
            <a:r>
              <a:rPr kumimoji="1" lang="zh-CN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symlink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, rename </a:t>
            </a:r>
          </a:p>
          <a:p>
            <a:pPr lvl="1"/>
            <a:r>
              <a:rPr kumimoji="1" lang="en-US" altLang="zh-CN" dirty="0">
                <a:cs typeface="Courier New" panose="02070309020205020404" pitchFamily="49" charset="0"/>
              </a:rPr>
              <a:t>Why not rename? As I illustrated before, hard to ensure consistency under failures (no mature distributed TX---see later lectures---at that time)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2A665A-A559-5447-A936-DA2C2355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48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E.g., </a:t>
            </a:r>
            <a:r>
              <a:rPr lang="en-US" altLang="zh-CN" dirty="0">
                <a:solidFill>
                  <a:schemeClr val="accent6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873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E.g., </a:t>
            </a:r>
            <a:r>
              <a:rPr lang="en-US" altLang="zh-CN" dirty="0">
                <a:solidFill>
                  <a:schemeClr val="accent6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9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Log-structured design makes updates fast </a:t>
            </a:r>
          </a:p>
          <a:p>
            <a:pPr lvl="1"/>
            <a:r>
              <a:rPr kumimoji="1" lang="en-US" altLang="zh-CN" b="0" dirty="0"/>
              <a:t> Only append to the file </a:t>
            </a:r>
          </a:p>
          <a:p>
            <a:r>
              <a:rPr kumimoji="1" lang="en-US" altLang="zh-CN" dirty="0"/>
              <a:t>However, we will eventually </a:t>
            </a:r>
            <a:r>
              <a:rPr kumimoji="1" lang="en-US" altLang="zh-CN" dirty="0">
                <a:solidFill>
                  <a:srgbClr val="BE374B"/>
                </a:solidFill>
              </a:rPr>
              <a:t>run out of disk space </a:t>
            </a:r>
          </a:p>
          <a:p>
            <a:pPr lvl="1"/>
            <a:r>
              <a:rPr kumimoji="1" lang="en-US" altLang="zh-CN" dirty="0"/>
              <a:t>Since many </a:t>
            </a:r>
            <a:r>
              <a:rPr kumimoji="1" lang="en-US" altLang="zh-CN" b="1" dirty="0">
                <a:solidFill>
                  <a:srgbClr val="BE374B"/>
                </a:solidFill>
              </a:rPr>
              <a:t>duplicate records </a:t>
            </a:r>
            <a:r>
              <a:rPr kumimoji="1" lang="en-US" altLang="zh-CN" dirty="0"/>
              <a:t>in the log file, we should have space to store more records </a:t>
            </a:r>
          </a:p>
          <a:p>
            <a:pPr lvl="1"/>
            <a:r>
              <a:rPr kumimoji="1" lang="en-US" altLang="zh-CN" b="0" dirty="0"/>
              <a:t>A </a:t>
            </a:r>
            <a:r>
              <a:rPr kumimoji="1" lang="en-US" altLang="zh-CN" dirty="0"/>
              <a:t>deleted value is also left on the file 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401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</a:t>
            </a:r>
          </a:p>
          <a:p>
            <a:pPr lvl="1"/>
            <a:r>
              <a:rPr kumimoji="1" lang="en-US" altLang="zh-CN" dirty="0"/>
              <a:t>Scan the whole file, delete duplicate records and write to a new file </a:t>
            </a:r>
          </a:p>
          <a:p>
            <a:pPr lvl="1"/>
            <a:r>
              <a:rPr kumimoji="1" lang="en-US" altLang="zh-CN" b="1" dirty="0">
                <a:solidFill>
                  <a:srgbClr val="C00000"/>
                </a:solidFill>
              </a:rPr>
              <a:t>Question</a:t>
            </a:r>
            <a:r>
              <a:rPr kumimoji="1" lang="en-US" altLang="zh-CN" b="0" dirty="0"/>
              <a:t>: what if the file is too large? </a:t>
            </a:r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AF4C47C-4D13-284E-A7D3-917B3190967D}"/>
              </a:ext>
            </a:extLst>
          </p:cNvPr>
          <p:cNvSpPr/>
          <p:nvPr/>
        </p:nvSpPr>
        <p:spPr>
          <a:xfrm>
            <a:off x="2123728" y="2857500"/>
            <a:ext cx="792088" cy="28803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79A0F9-7270-C545-9F59-3E0AB1A70F2A}"/>
              </a:ext>
            </a:extLst>
          </p:cNvPr>
          <p:cNvSpPr/>
          <p:nvPr/>
        </p:nvSpPr>
        <p:spPr>
          <a:xfrm>
            <a:off x="2411760" y="4513684"/>
            <a:ext cx="792088" cy="239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5645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with </a:t>
            </a:r>
            <a:r>
              <a:rPr kumimoji="1" lang="en-US" altLang="zh-CN" dirty="0">
                <a:solidFill>
                  <a:srgbClr val="C00000"/>
                </a:solidFill>
              </a:rPr>
              <a:t>segmentation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Break a file into </a:t>
            </a:r>
            <a:r>
              <a:rPr kumimoji="1" lang="en-US" altLang="zh-CN" b="1" dirty="0">
                <a:solidFill>
                  <a:srgbClr val="C00000"/>
                </a:solidFill>
              </a:rPr>
              <a:t>fixed-sized</a:t>
            </a:r>
            <a:r>
              <a:rPr kumimoji="1" lang="en-US" altLang="zh-CN" b="0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insertions</a:t>
            </a:r>
          </a:p>
          <a:p>
            <a:pPr lvl="1"/>
            <a:r>
              <a:rPr kumimoji="1" lang="en-US" altLang="zh-CN" dirty="0"/>
              <a:t>Can control the compaction </a:t>
            </a:r>
            <a:r>
              <a:rPr lang="en" altLang="zh-CN" b="1" dirty="0">
                <a:solidFill>
                  <a:srgbClr val="C00000"/>
                </a:solidFill>
              </a:rPr>
              <a:t>granularity</a:t>
            </a:r>
            <a:r>
              <a:rPr lang="en" altLang="zh-CN" dirty="0"/>
              <a:t> with the segment size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095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E9D75-9B0B-C34E-872D-61D72A155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prevent a file from growing forever?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4E141-3AD4-E843-A5C6-4AA74AC52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Solution</a:t>
            </a:r>
            <a:r>
              <a:rPr kumimoji="1" lang="en-US" altLang="zh-CN" b="0" dirty="0"/>
              <a:t>: compaction with </a:t>
            </a:r>
            <a:r>
              <a:rPr kumimoji="1" lang="en-US" altLang="zh-CN" dirty="0">
                <a:solidFill>
                  <a:srgbClr val="C00000"/>
                </a:solidFill>
              </a:rPr>
              <a:t>segmentation + Merge</a:t>
            </a:r>
            <a:endParaRPr kumimoji="1" lang="en-US" altLang="zh-CN" b="0" dirty="0"/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Compact</a:t>
            </a:r>
            <a:r>
              <a:rPr kumimoji="1" lang="en-US" altLang="zh-CN" dirty="0"/>
              <a:t>: remove duplicated records in a segmented file  </a:t>
            </a:r>
            <a:endParaRPr kumimoji="1" lang="zh-CN" altLang="en-US" dirty="0"/>
          </a:p>
          <a:p>
            <a:pPr lvl="1"/>
            <a:r>
              <a:rPr kumimoji="1" lang="en-US" altLang="zh-CN" b="1" dirty="0">
                <a:solidFill>
                  <a:srgbClr val="BE374B"/>
                </a:solidFill>
              </a:rPr>
              <a:t>Merge</a:t>
            </a:r>
            <a:r>
              <a:rPr kumimoji="1" lang="en-US" altLang="zh-CN" dirty="0"/>
              <a:t>: merge two compacted segments into a new one</a:t>
            </a:r>
          </a:p>
          <a:p>
            <a:pPr lvl="2"/>
            <a:r>
              <a:rPr kumimoji="1" lang="en-US" altLang="zh-CN" dirty="0"/>
              <a:t>Why? Because compaction makes the segment smaller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6D4A7-6A5E-0E49-914B-25CD4AB3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75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B179B7E0-EA84-F54E-9016-948C2A1EB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70691"/>
            <a:ext cx="5904656" cy="30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82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74D38-BAFD-4047-9C68-9836719F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how to handle delete() for log-structed file?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0C26C-A5DB-F241-AE9F-2BBDCFCCC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dirty="0"/>
              <a:t>Append a NULL entry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Garbage-collected during compaction!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32E5D-97F6-2E4A-9B3E-26319BF71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76</a:t>
            </a:fld>
            <a:endParaRPr lang="zh-CN" altLang="en-US"/>
          </a:p>
        </p:txBody>
      </p: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35B6373F-70D9-1948-B24A-2800D617E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459781"/>
            <a:ext cx="6948264" cy="26391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A04B3D-9BB7-D14E-B343-A3BADAFEC185}"/>
              </a:ext>
            </a:extLst>
          </p:cNvPr>
          <p:cNvSpPr/>
          <p:nvPr/>
        </p:nvSpPr>
        <p:spPr>
          <a:xfrm>
            <a:off x="3563888" y="2889650"/>
            <a:ext cx="1008112" cy="25200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9A1EE1-030E-804A-B675-D99A9D9CBECA}"/>
              </a:ext>
            </a:extLst>
          </p:cNvPr>
          <p:cNvSpPr txBox="1"/>
          <p:nvPr/>
        </p:nvSpPr>
        <p:spPr>
          <a:xfrm>
            <a:off x="3510948" y="2889650"/>
            <a:ext cx="46614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200" b="1" dirty="0" err="1">
                <a:solidFill>
                  <a:srgbClr val="C00000"/>
                </a:solidFill>
              </a:rPr>
              <a:t>xxxx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: null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333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7E3AA-1F1F-4C42-8D68-E1A7AABB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using hash index &amp; segmented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9F5BB-6BE2-EA45-8DDB-136D57DD4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Naïve in-memory hash index has a limited capacity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Can put it on the disk, but needs to carefully redesign the hash scheme or carefully select an appropriate hash scheme </a:t>
            </a:r>
          </a:p>
          <a:p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Log file is growing forever -&gt; running out of disk space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Lack range query support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E.g., </a:t>
            </a:r>
            <a:r>
              <a:rPr lang="en-US" altLang="zh-CN" dirty="0">
                <a:solidFill>
                  <a:schemeClr val="tx1"/>
                </a:solidFill>
              </a:rPr>
              <a:t>scan over all keys between kitty00000 &amp; kitty99999 </a:t>
            </a:r>
          </a:p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960807-3B77-454E-96FC-C000EA26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934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2976C-DBF2-8D4E-A982-1C10C810F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B-Tree (</a:t>
            </a:r>
            <a:r>
              <a:rPr kumimoji="1" lang="en-US" altLang="zh-CN" dirty="0" err="1"/>
              <a:t>B+Tree</a:t>
            </a:r>
            <a:r>
              <a:rPr kumimoji="1" lang="en-US" altLang="zh-CN" dirty="0"/>
              <a:t>) indexes: a form of ordered index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6C806B-E63A-FE4D-AFA9-7D381C374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Introduced in 1970, the </a:t>
            </a:r>
            <a:r>
              <a:rPr lang="en" altLang="zh-CN" dirty="0"/>
              <a:t>“ubiquitous” </a:t>
            </a:r>
            <a:r>
              <a:rPr kumimoji="1" lang="en-US" altLang="zh-CN" dirty="0"/>
              <a:t> index 10 years later for disk data</a:t>
            </a:r>
          </a:p>
          <a:p>
            <a:pPr lvl="1"/>
            <a:r>
              <a:rPr kumimoji="1" lang="en-US" altLang="zh-CN" dirty="0"/>
              <a:t>Standard data structures of many databases and key-value stores</a:t>
            </a:r>
            <a:endParaRPr lang="en" altLang="zh-CN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005AC-AE79-D94C-9874-7FA526D6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F4C98E-3867-CB4A-B705-39A699F7C1E5}"/>
              </a:ext>
            </a:extLst>
          </p:cNvPr>
          <p:cNvSpPr/>
          <p:nvPr/>
        </p:nvSpPr>
        <p:spPr>
          <a:xfrm>
            <a:off x="2060278" y="2200306"/>
            <a:ext cx="5166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i="1" dirty="0"/>
              <a:t>“It could be said that the world’s information is at our fingertips because of B-trees” </a:t>
            </a:r>
            <a:endParaRPr lang="en" altLang="zh-CN" i="1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CB85E0-CAB9-9C40-A381-F4B3059C3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70" y="3280832"/>
            <a:ext cx="1998830" cy="20465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35C68D-DF07-634B-95D7-F0E34C67BF1C}"/>
              </a:ext>
            </a:extLst>
          </p:cNvPr>
          <p:cNvSpPr/>
          <p:nvPr/>
        </p:nvSpPr>
        <p:spPr>
          <a:xfrm>
            <a:off x="4267200" y="401114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400" dirty="0"/>
              <a:t>Goetz </a:t>
            </a:r>
            <a:r>
              <a:rPr lang="en" altLang="zh-CN" sz="1400" dirty="0" err="1"/>
              <a:t>Graefe</a:t>
            </a:r>
            <a:r>
              <a:rPr lang="en" altLang="zh-CN" sz="1400" dirty="0"/>
              <a:t> Microsoft, HP Fellow, now Google </a:t>
            </a:r>
          </a:p>
          <a:p>
            <a:r>
              <a:rPr lang="en" altLang="zh-CN" sz="1400" dirty="0"/>
              <a:t>ACM Software System Award </a:t>
            </a:r>
            <a:endParaRPr lang="en" altLang="zh-CN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15641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6657C-7CD6-9048-812E-E03F6CC1C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11439F-E6FD-C549-A583-9A23A5C32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EBA8CD-7C7F-D24F-B167-BC6838A08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B-tree is a tree-like data structure </a:t>
            </a:r>
            <a:r>
              <a:rPr lang="en-US" altLang="zh-CN" dirty="0"/>
              <a:t>(one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files)</a:t>
            </a:r>
            <a:endParaRPr lang="en" altLang="zh-CN" dirty="0"/>
          </a:p>
          <a:p>
            <a:pPr lvl="1"/>
            <a:r>
              <a:rPr kumimoji="1" lang="en" altLang="zh-CN" dirty="0"/>
              <a:t>Each node is </a:t>
            </a:r>
            <a:r>
              <a:rPr kumimoji="1" lang="en" altLang="zh-CN" b="1" dirty="0">
                <a:solidFill>
                  <a:srgbClr val="BE374B"/>
                </a:solidFill>
              </a:rPr>
              <a:t>fixed-sized</a:t>
            </a:r>
            <a:r>
              <a:rPr kumimoji="1" lang="en" altLang="zh-CN" dirty="0"/>
              <a:t>, can store multiple keys, and keys are </a:t>
            </a:r>
            <a:r>
              <a:rPr kumimoji="1" lang="en" altLang="zh-CN" b="1" dirty="0">
                <a:solidFill>
                  <a:srgbClr val="C00000"/>
                </a:solidFill>
              </a:rPr>
              <a:t>sorted</a:t>
            </a:r>
            <a:endParaRPr lang="en" altLang="zh-CN" b="1" dirty="0"/>
          </a:p>
          <a:p>
            <a:pPr lvl="1"/>
            <a:r>
              <a:rPr lang="en" altLang="zh-CN" dirty="0"/>
              <a:t>Support </a:t>
            </a:r>
            <a:r>
              <a:rPr lang="en" altLang="zh-CN" b="1" dirty="0">
                <a:solidFill>
                  <a:srgbClr val="BE374B"/>
                </a:solidFill>
              </a:rPr>
              <a:t>efficient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C00000"/>
                </a:solidFill>
              </a:rPr>
              <a:t>range</a:t>
            </a:r>
            <a:r>
              <a:rPr lang="en" altLang="zh-CN" dirty="0"/>
              <a:t> operations (e.g., Scan)</a:t>
            </a:r>
            <a:endParaRPr lang="en" altLang="zh-CN" b="0" dirty="0"/>
          </a:p>
          <a:p>
            <a:pPr lvl="1"/>
            <a:r>
              <a:rPr kumimoji="1" lang="en" altLang="zh-CN" dirty="0"/>
              <a:t>Optimized for </a:t>
            </a:r>
            <a:r>
              <a:rPr kumimoji="1" lang="en" altLang="zh-CN" b="1" dirty="0">
                <a:solidFill>
                  <a:srgbClr val="C00000"/>
                </a:solidFill>
              </a:rPr>
              <a:t>large</a:t>
            </a:r>
            <a:r>
              <a:rPr kumimoji="1" lang="en" altLang="zh-CN" dirty="0"/>
              <a:t> read/write blocks of data </a:t>
            </a:r>
          </a:p>
          <a:p>
            <a:r>
              <a:rPr kumimoji="1" lang="en" altLang="zh-CN" dirty="0"/>
              <a:t>Many variants exist, e.g., </a:t>
            </a:r>
            <a:r>
              <a:rPr kumimoji="1" lang="en" altLang="zh-CN" dirty="0" err="1"/>
              <a:t>B+Tree</a:t>
            </a:r>
            <a:r>
              <a:rPr kumimoji="1" lang="en" altLang="zh-CN" dirty="0"/>
              <a:t> </a:t>
            </a:r>
          </a:p>
          <a:p>
            <a:pPr lvl="1"/>
            <a:r>
              <a:rPr kumimoji="1" lang="en" altLang="zh-CN" dirty="0"/>
              <a:t>All the leaf nodes of the B-tree must be at the same level</a:t>
            </a:r>
          </a:p>
          <a:p>
            <a:pPr lvl="2"/>
            <a:r>
              <a:rPr kumimoji="1" lang="en" altLang="zh-CN" dirty="0"/>
              <a:t>Simper to link lea</a:t>
            </a:r>
            <a:r>
              <a:rPr kumimoji="1" lang="en-US" altLang="zh-CN" dirty="0"/>
              <a:t>f</a:t>
            </a:r>
            <a:r>
              <a:rPr kumimoji="1" lang="en" altLang="zh-CN" dirty="0"/>
              <a:t> nodes to support range queries </a:t>
            </a:r>
          </a:p>
          <a:p>
            <a:pPr lvl="1"/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353572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96EB4-22CB-6744-8A3D-08C12274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GFS uses one master, why? Make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7A1A2A-D823-C44D-980E-D34E3524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All </a:t>
            </a:r>
            <a:r>
              <a:rPr kumimoji="1" lang="en-US" altLang="zh-CN" dirty="0">
                <a:solidFill>
                  <a:srgbClr val="BE384B"/>
                </a:solidFill>
              </a:rPr>
              <a:t>metadata</a:t>
            </a:r>
            <a:r>
              <a:rPr kumimoji="1" lang="en-US" altLang="zh-CN" dirty="0"/>
              <a:t> stored in master’s </a:t>
            </a:r>
            <a:r>
              <a:rPr kumimoji="1" lang="en-US" altLang="zh-CN" dirty="0">
                <a:solidFill>
                  <a:srgbClr val="BE384B"/>
                </a:solidFill>
              </a:rPr>
              <a:t>memory</a:t>
            </a:r>
          </a:p>
          <a:p>
            <a:pPr lvl="1"/>
            <a:r>
              <a:rPr kumimoji="1" lang="en-US" altLang="zh-CN" b="0" dirty="0"/>
              <a:t>Super-fast access</a:t>
            </a:r>
          </a:p>
          <a:p>
            <a:r>
              <a:rPr kumimoji="1" lang="en-US" altLang="zh-CN" dirty="0"/>
              <a:t>Name-to-chunk maps (e.g., using an in-memory tree)</a:t>
            </a:r>
          </a:p>
          <a:p>
            <a:pPr lvl="1"/>
            <a:r>
              <a:rPr kumimoji="1" lang="en-US" altLang="zh-CN" dirty="0"/>
              <a:t>Stored in </a:t>
            </a:r>
            <a:r>
              <a:rPr kumimoji="1" lang="en-US" altLang="zh-CN" b="1" dirty="0">
                <a:solidFill>
                  <a:srgbClr val="BE384B"/>
                </a:solidFill>
              </a:rPr>
              <a:t>memory</a:t>
            </a:r>
          </a:p>
          <a:p>
            <a:pPr lvl="1"/>
            <a:r>
              <a:rPr kumimoji="1" lang="en-US" altLang="zh-CN" dirty="0"/>
              <a:t>Also persist in </a:t>
            </a:r>
            <a:r>
              <a:rPr kumimoji="1" lang="en-US" altLang="zh-CN" b="1" dirty="0">
                <a:solidFill>
                  <a:srgbClr val="BE384B"/>
                </a:solidFill>
              </a:rPr>
              <a:t>an operation log </a:t>
            </a:r>
            <a:r>
              <a:rPr kumimoji="1" lang="en-US" altLang="zh-CN" dirty="0"/>
              <a:t>on the disk (talk about in later chapters) </a:t>
            </a:r>
          </a:p>
          <a:p>
            <a:r>
              <a:rPr kumimoji="1" lang="en-US" altLang="zh-CN" dirty="0"/>
              <a:t>Stores chunk ID-to-chunk location maps in memory (and no need for log)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/>
            <a:r>
              <a:rPr kumimoji="1" lang="en-US" altLang="zh-CN" dirty="0"/>
              <a:t>This is queried from all the </a:t>
            </a:r>
            <a:r>
              <a:rPr kumimoji="1" lang="en-US" altLang="zh-CN" dirty="0" err="1"/>
              <a:t>chunkservers</a:t>
            </a:r>
            <a:r>
              <a:rPr kumimoji="1" lang="en-US" altLang="zh-CN" dirty="0"/>
              <a:t> at startup </a:t>
            </a:r>
          </a:p>
          <a:p>
            <a:pPr lvl="1"/>
            <a:r>
              <a:rPr kumimoji="1" lang="en-US" altLang="zh-CN" dirty="0"/>
              <a:t>Can keep up-to-date: </a:t>
            </a:r>
            <a:r>
              <a:rPr kumimoji="1" lang="en-US" altLang="zh-CN" dirty="0" err="1"/>
              <a:t>maste`r</a:t>
            </a:r>
            <a:r>
              <a:rPr kumimoji="1" lang="en-US" altLang="zh-CN" dirty="0"/>
              <a:t> controls all the management </a:t>
            </a:r>
          </a:p>
          <a:p>
            <a:pPr lvl="1"/>
            <a:r>
              <a:rPr kumimoji="1" lang="en-US" altLang="zh-CN" dirty="0"/>
              <a:t>Benefits: simpler for consistency management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A042F3-412B-C44E-B0F3-07F10297E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92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 (fanout = 5)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309102FB-C023-0248-B66E-0510DF43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204A6ACA-A041-5D4B-B237-C16FDD76C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97762150-1849-6C47-BA13-BAEE8D7D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A31E9601-3D59-0C42-B6CD-8534D3B8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CE769860-D4A9-F84C-91FA-644052DA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207FC4F3-5124-344F-A206-D7C66EA91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59AC151F-5E56-2F4B-9459-E95BE0F57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24A79499-AAD3-024F-8EE5-D99896837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5C6E8D76-1FD1-674E-B0EA-3D19C3E1D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3F25C68F-3F04-1043-BF50-7DC97F503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2217BEDB-85FF-8E40-8001-04D74529A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E4139D6B-B659-FC4D-ACBA-516E9D1E9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BAB2D28B-94C3-D04B-BD5E-91DA9E05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6EE3DB56-22AB-1644-A452-6218AE24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77E4ABAC-ACE3-7740-8970-68DDE7DDF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C219DEAE-8AEA-CE4F-BD5D-9DAD5185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7FAFEF0E-2A14-334D-9D5C-3A866C37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BCBEAAE2-39B1-6A4A-8C41-9F5550558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10B860A7-FD23-7C4C-9BCD-7738B6D28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1D53E173-C5D9-BF4D-B54D-4A9567D04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1B2BD8FA-360B-F44D-8A2C-641265CE6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819F45FD-B544-5B45-96DD-AD4C8E49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618B911-4391-0746-9FCD-B3AF66384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C0313801-4035-0146-98EF-090D5CAD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19F50A09-2201-AC49-95EA-B79487198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A6E9E24F-0506-CE4B-AC48-4532A820C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4BA7847-F2A5-5F43-8D54-7AAA25A3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145346E5-C665-B64B-8425-B8029253A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34D946B4-1C81-F24B-8928-271E03A4D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F21D2352-E236-1C42-90A4-EA087927F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EDCA0DCD-7AC4-0845-A783-4A68339E9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ADFD61B3-41EF-6343-9220-AEFD53E76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68EDAA5D-583E-B945-B993-9D43D229B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474437EC-FDAC-FC47-819E-8E63B9C82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225D9AA8-8639-394E-9162-DF8FA08C7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E7B02DEC-8917-FF43-AF59-010EAFE1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BC144B9D-DBF4-CF4D-90DE-78AD9318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D8497DC1-AD8D-534B-A213-478EF3027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FE150546-B080-194B-85EF-0D1ACDF2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B03AF601-18AC-524D-935B-5110DCB5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66EA14B9-C181-EC47-90DA-6BFFB589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70BAF49-D452-E846-A78B-953636FC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EDC0918-77E4-D249-A940-45F241B3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E0066C55-AD6C-6549-BFA4-465D1852F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8E57FA98-22DA-3C4A-9C8E-6C7AD6EA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824E8F14-054A-2F49-BEDB-4A8200DC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A0B5400F-46D1-A144-86B6-8AEC1FEB2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B282D50A-3B36-A748-97CF-ECDA71B95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13E5E217-A192-DA45-8BDA-E15954F6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5170C398-CB83-C049-8829-DE2BBE0E8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8AB8FB1C-7416-0C40-8C69-914BA99D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09CF88CA-3791-DE47-AA85-CFB831C726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586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Get(2)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75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Get(2)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77DCA3-5B88-1C4F-BADD-2312165AFE80}"/>
              </a:ext>
            </a:extLst>
          </p:cNvPr>
          <p:cNvSpPr/>
          <p:nvPr/>
        </p:nvSpPr>
        <p:spPr>
          <a:xfrm>
            <a:off x="1223131" y="2938614"/>
            <a:ext cx="617623" cy="1109836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20203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内容占位符 2">
            <a:extLst>
              <a:ext uri="{FF2B5EF4-FFF2-40B4-BE49-F238E27FC236}">
                <a16:creationId xmlns:a16="http://schemas.microsoft.com/office/drawing/2014/main" id="{0471EB90-A8D8-504E-BA9E-2E155625E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/>
          <a:lstStyle/>
          <a:p>
            <a:r>
              <a:rPr lang="en" altLang="zh-CN" dirty="0"/>
              <a:t>Similar to Get()</a:t>
            </a:r>
          </a:p>
          <a:p>
            <a:pPr lvl="1"/>
            <a:r>
              <a:rPr lang="en" altLang="zh-CN" b="0" dirty="0"/>
              <a:t>1. find the position</a:t>
            </a:r>
          </a:p>
          <a:p>
            <a:pPr lvl="1"/>
            <a:r>
              <a:rPr lang="en" altLang="zh-CN" dirty="0"/>
              <a:t>2. update the value</a:t>
            </a:r>
            <a:endParaRPr lang="en" altLang="zh-CN" b="0" dirty="0"/>
          </a:p>
          <a:p>
            <a:endParaRPr kumimoji="1" lang="en" alt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44BD3D-5460-C245-82E0-DF838D79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Update(2)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E24D3-9733-5345-A1AF-29288805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C722E9D1-F628-CD4A-A1ED-8B0ACB91A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F2B10782-E716-3E4A-86B4-977739F37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CA654781-E233-4C48-B0A2-6EB6CC20D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CA1985EC-D1C6-FA4C-BB98-87CC65EA1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40B94817-C927-E943-86EE-EF21210449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E90AD9E0-7E4E-1C49-9BDC-3BB315514CF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19814DF5-5D67-F444-9260-CB133C42F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9EB05901-CD44-6848-9AA8-1D345AB7CF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F900336F-4D23-154A-8D8C-4F30AB3AE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1874AFEE-953F-E944-BBDE-36B2ED40F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DFA53500-E28F-DD40-80C4-A4E9FCE9B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8CFB4D33-F636-524C-8684-011E41E1DFF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AF9A2171-DBD5-DB44-A4AF-F4F3249EC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D428A5FE-DDA9-D54C-8DA0-853292213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5E628CC1-D3DA-E843-A673-0D30709C9F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158BAC72-DDAE-CD4F-B769-4C71184448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39EA759E-FA53-7949-87DC-823C2CBE61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8032F539-828D-6342-BB57-887F11CA15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3650AFB4-83D3-2048-BA34-2B90BC5D49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3ACEF22B-2DF0-574A-82D2-A48CFF0FDBB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39D14840-0513-7245-B54E-42BFE68A5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F594AE4D-35A8-8141-9D1A-2687B53114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0A64275-BD5F-5245-A6FD-BED090472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B233795C-62B9-CC43-865B-C52E585DC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97FB1E05-343D-1849-894F-94ABA0E53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910DD4B6-BB3B-6046-B8EA-B0959D8FA0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A703630-9D5A-4141-8FFF-12E176379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60F7B661-FD12-664B-B56B-0B189D529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64AA673D-0F13-3F4A-8F3F-F13DFA726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B49DD9D9-29F9-774E-BB59-8EADE0142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57D62705-76D6-F946-BD67-17ED2E8A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D63249D4-21BB-F04F-B76F-76DCEC616DB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DC360E3D-8855-FA48-8E4F-5FC26B468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653B9ED2-63E0-2C44-9B40-EE26B1004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DA8D14E9-FE29-7D4A-8C25-49CAA7C0C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4B541E19-F143-6543-9CC7-778A29427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49802228-CEBF-5E4F-B43D-D3343775D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581F89AE-B9B0-8A4F-99DF-0F6A1ADBC50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049C0F21-07D3-EB4E-9993-539B0CB63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D8C7D89C-9B49-B14D-8790-C88A4D9D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E973F0DC-6EB2-CF43-A02B-2BE35F8C34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2DEED50-5339-634C-814B-89482833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F69F400-C043-0747-B941-DC0A19427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8F1527E0-67DB-0445-9EC1-DE9E62E7237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F0954AAE-F0FE-7F4C-9992-B7C98231E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9832988C-FD51-C44B-AEE5-1891875F7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2BF5D078-A600-8B45-8DAF-2BB304FD45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0364B7CA-E7CE-934E-8BD9-72D6936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AAB68C29-FD47-1E41-91F8-5A2802CA3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198A06A3-A8AB-544A-B481-D207022B78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C31BD303-34A7-534C-9178-5D29CD915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rgbClr val="0432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FC036364-C979-654E-9189-7170A79E45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635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B11DB5B-EFF1-1140-A2C4-E9C131900F05}"/>
              </a:ext>
            </a:extLst>
          </p:cNvPr>
          <p:cNvSpPr/>
          <p:nvPr/>
        </p:nvSpPr>
        <p:spPr>
          <a:xfrm>
            <a:off x="1223131" y="2938614"/>
            <a:ext cx="617623" cy="1109836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28839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insert(10)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5" name="AutoShape 45">
            <a:extLst>
              <a:ext uri="{FF2B5EF4-FFF2-40B4-BE49-F238E27FC236}">
                <a16:creationId xmlns:a16="http://schemas.microsoft.com/office/drawing/2014/main" id="{309102FB-C023-0248-B66E-0510DF43A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7">
            <a:extLst>
              <a:ext uri="{FF2B5EF4-FFF2-40B4-BE49-F238E27FC236}">
                <a16:creationId xmlns:a16="http://schemas.microsoft.com/office/drawing/2014/main" id="{204A6ACA-A041-5D4B-B237-C16FDD76C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48">
            <a:extLst>
              <a:ext uri="{FF2B5EF4-FFF2-40B4-BE49-F238E27FC236}">
                <a16:creationId xmlns:a16="http://schemas.microsoft.com/office/drawing/2014/main" id="{97762150-1849-6C47-BA13-BAEE8D7DE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Rectangle 50">
            <a:extLst>
              <a:ext uri="{FF2B5EF4-FFF2-40B4-BE49-F238E27FC236}">
                <a16:creationId xmlns:a16="http://schemas.microsoft.com/office/drawing/2014/main" id="{A31E9601-3D59-0C42-B6CD-8534D3B89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9" name="Line 53">
            <a:extLst>
              <a:ext uri="{FF2B5EF4-FFF2-40B4-BE49-F238E27FC236}">
                <a16:creationId xmlns:a16="http://schemas.microsoft.com/office/drawing/2014/main" id="{CE769860-D4A9-F84C-91FA-644052DAA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55">
            <a:extLst>
              <a:ext uri="{FF2B5EF4-FFF2-40B4-BE49-F238E27FC236}">
                <a16:creationId xmlns:a16="http://schemas.microsoft.com/office/drawing/2014/main" id="{207FC4F3-5124-344F-A206-D7C66EA91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6">
            <a:extLst>
              <a:ext uri="{FF2B5EF4-FFF2-40B4-BE49-F238E27FC236}">
                <a16:creationId xmlns:a16="http://schemas.microsoft.com/office/drawing/2014/main" id="{59AC151F-5E56-2F4B-9459-E95BE0F572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57">
            <a:extLst>
              <a:ext uri="{FF2B5EF4-FFF2-40B4-BE49-F238E27FC236}">
                <a16:creationId xmlns:a16="http://schemas.microsoft.com/office/drawing/2014/main" id="{24A79499-AAD3-024F-8EE5-D99896837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59">
            <a:extLst>
              <a:ext uri="{FF2B5EF4-FFF2-40B4-BE49-F238E27FC236}">
                <a16:creationId xmlns:a16="http://schemas.microsoft.com/office/drawing/2014/main" id="{5C6E8D76-1FD1-674E-B0EA-3D19C3E1DF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60">
            <a:extLst>
              <a:ext uri="{FF2B5EF4-FFF2-40B4-BE49-F238E27FC236}">
                <a16:creationId xmlns:a16="http://schemas.microsoft.com/office/drawing/2014/main" id="{3F25C68F-3F04-1043-BF50-7DC97F5038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61">
            <a:extLst>
              <a:ext uri="{FF2B5EF4-FFF2-40B4-BE49-F238E27FC236}">
                <a16:creationId xmlns:a16="http://schemas.microsoft.com/office/drawing/2014/main" id="{2217BEDB-85FF-8E40-8001-04D74529A0FE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65">
            <a:extLst>
              <a:ext uri="{FF2B5EF4-FFF2-40B4-BE49-F238E27FC236}">
                <a16:creationId xmlns:a16="http://schemas.microsoft.com/office/drawing/2014/main" id="{E4139D6B-B659-FC4D-ACBA-516E9D1E9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66">
            <a:extLst>
              <a:ext uri="{FF2B5EF4-FFF2-40B4-BE49-F238E27FC236}">
                <a16:creationId xmlns:a16="http://schemas.microsoft.com/office/drawing/2014/main" id="{BAB2D28B-94C3-D04B-BD5E-91DA9E055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67">
            <a:extLst>
              <a:ext uri="{FF2B5EF4-FFF2-40B4-BE49-F238E27FC236}">
                <a16:creationId xmlns:a16="http://schemas.microsoft.com/office/drawing/2014/main" id="{6EE3DB56-22AB-1644-A452-6218AE24C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9" name="Line 71">
            <a:extLst>
              <a:ext uri="{FF2B5EF4-FFF2-40B4-BE49-F238E27FC236}">
                <a16:creationId xmlns:a16="http://schemas.microsoft.com/office/drawing/2014/main" id="{77E4ABAC-ACE3-7740-8970-68DDE7DDF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72">
            <a:extLst>
              <a:ext uri="{FF2B5EF4-FFF2-40B4-BE49-F238E27FC236}">
                <a16:creationId xmlns:a16="http://schemas.microsoft.com/office/drawing/2014/main" id="{C219DEAE-8AEA-CE4F-BD5D-9DAD51856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73">
            <a:extLst>
              <a:ext uri="{FF2B5EF4-FFF2-40B4-BE49-F238E27FC236}">
                <a16:creationId xmlns:a16="http://schemas.microsoft.com/office/drawing/2014/main" id="{7FAFEF0E-2A14-334D-9D5C-3A866C37C5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74">
            <a:extLst>
              <a:ext uri="{FF2B5EF4-FFF2-40B4-BE49-F238E27FC236}">
                <a16:creationId xmlns:a16="http://schemas.microsoft.com/office/drawing/2014/main" id="{BCBEAAE2-39B1-6A4A-8C41-9F55505584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75">
            <a:extLst>
              <a:ext uri="{FF2B5EF4-FFF2-40B4-BE49-F238E27FC236}">
                <a16:creationId xmlns:a16="http://schemas.microsoft.com/office/drawing/2014/main" id="{10B860A7-FD23-7C4C-9BCD-7738B6D282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6">
            <a:extLst>
              <a:ext uri="{FF2B5EF4-FFF2-40B4-BE49-F238E27FC236}">
                <a16:creationId xmlns:a16="http://schemas.microsoft.com/office/drawing/2014/main" id="{1D53E173-C5D9-BF4D-B54D-4A9567D049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77">
            <a:extLst>
              <a:ext uri="{FF2B5EF4-FFF2-40B4-BE49-F238E27FC236}">
                <a16:creationId xmlns:a16="http://schemas.microsoft.com/office/drawing/2014/main" id="{1B2BD8FA-360B-F44D-8A2C-641265CE68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78">
            <a:extLst>
              <a:ext uri="{FF2B5EF4-FFF2-40B4-BE49-F238E27FC236}">
                <a16:creationId xmlns:a16="http://schemas.microsoft.com/office/drawing/2014/main" id="{819F45FD-B544-5B45-96DD-AD4C8E49D9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AutoShape 79">
            <a:extLst>
              <a:ext uri="{FF2B5EF4-FFF2-40B4-BE49-F238E27FC236}">
                <a16:creationId xmlns:a16="http://schemas.microsoft.com/office/drawing/2014/main" id="{0618B911-4391-0746-9FCD-B3AF66384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80">
            <a:extLst>
              <a:ext uri="{FF2B5EF4-FFF2-40B4-BE49-F238E27FC236}">
                <a16:creationId xmlns:a16="http://schemas.microsoft.com/office/drawing/2014/main" id="{C0313801-4035-0146-98EF-090D5CAD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9" name="Rectangle 81">
            <a:extLst>
              <a:ext uri="{FF2B5EF4-FFF2-40B4-BE49-F238E27FC236}">
                <a16:creationId xmlns:a16="http://schemas.microsoft.com/office/drawing/2014/main" id="{19F50A09-2201-AC49-95EA-B79487198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30" name="Line 84">
            <a:extLst>
              <a:ext uri="{FF2B5EF4-FFF2-40B4-BE49-F238E27FC236}">
                <a16:creationId xmlns:a16="http://schemas.microsoft.com/office/drawing/2014/main" id="{A6E9E24F-0506-CE4B-AC48-4532A820C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85">
            <a:extLst>
              <a:ext uri="{FF2B5EF4-FFF2-40B4-BE49-F238E27FC236}">
                <a16:creationId xmlns:a16="http://schemas.microsoft.com/office/drawing/2014/main" id="{64BA7847-F2A5-5F43-8D54-7AAA25A383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86">
            <a:extLst>
              <a:ext uri="{FF2B5EF4-FFF2-40B4-BE49-F238E27FC236}">
                <a16:creationId xmlns:a16="http://schemas.microsoft.com/office/drawing/2014/main" id="{145346E5-C665-B64B-8425-B8029253A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87">
            <a:extLst>
              <a:ext uri="{FF2B5EF4-FFF2-40B4-BE49-F238E27FC236}">
                <a16:creationId xmlns:a16="http://schemas.microsoft.com/office/drawing/2014/main" id="{34D946B4-1C81-F24B-8928-271E03A4DC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88">
            <a:extLst>
              <a:ext uri="{FF2B5EF4-FFF2-40B4-BE49-F238E27FC236}">
                <a16:creationId xmlns:a16="http://schemas.microsoft.com/office/drawing/2014/main" id="{F21D2352-E236-1C42-90A4-EA087927F6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89">
            <a:extLst>
              <a:ext uri="{FF2B5EF4-FFF2-40B4-BE49-F238E27FC236}">
                <a16:creationId xmlns:a16="http://schemas.microsoft.com/office/drawing/2014/main" id="{EDCA0DCD-7AC4-0845-A783-4A68339E9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90">
            <a:extLst>
              <a:ext uri="{FF2B5EF4-FFF2-40B4-BE49-F238E27FC236}">
                <a16:creationId xmlns:a16="http://schemas.microsoft.com/office/drawing/2014/main" id="{ADFD61B3-41EF-6343-9220-AEFD53E76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91">
            <a:extLst>
              <a:ext uri="{FF2B5EF4-FFF2-40B4-BE49-F238E27FC236}">
                <a16:creationId xmlns:a16="http://schemas.microsoft.com/office/drawing/2014/main" id="{68EDAA5D-583E-B945-B993-9D43D229B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Oval 99">
            <a:extLst>
              <a:ext uri="{FF2B5EF4-FFF2-40B4-BE49-F238E27FC236}">
                <a16:creationId xmlns:a16="http://schemas.microsoft.com/office/drawing/2014/main" id="{474437EC-FDAC-FC47-819E-8E63B9C82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Line 100">
            <a:extLst>
              <a:ext uri="{FF2B5EF4-FFF2-40B4-BE49-F238E27FC236}">
                <a16:creationId xmlns:a16="http://schemas.microsoft.com/office/drawing/2014/main" id="{225D9AA8-8639-394E-9162-DF8FA08C7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Rectangle 101">
            <a:extLst>
              <a:ext uri="{FF2B5EF4-FFF2-40B4-BE49-F238E27FC236}">
                <a16:creationId xmlns:a16="http://schemas.microsoft.com/office/drawing/2014/main" id="{E7B02DEC-8917-FF43-AF59-010EAFE13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BC144B9D-DBF4-CF4D-90DE-78AD9318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Line 103">
            <a:extLst>
              <a:ext uri="{FF2B5EF4-FFF2-40B4-BE49-F238E27FC236}">
                <a16:creationId xmlns:a16="http://schemas.microsoft.com/office/drawing/2014/main" id="{D8497DC1-AD8D-534B-A213-478EF3027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Rectangle 104">
            <a:extLst>
              <a:ext uri="{FF2B5EF4-FFF2-40B4-BE49-F238E27FC236}">
                <a16:creationId xmlns:a16="http://schemas.microsoft.com/office/drawing/2014/main" id="{FE150546-B080-194B-85EF-0D1ACDF2B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105">
            <a:extLst>
              <a:ext uri="{FF2B5EF4-FFF2-40B4-BE49-F238E27FC236}">
                <a16:creationId xmlns:a16="http://schemas.microsoft.com/office/drawing/2014/main" id="{B03AF601-18AC-524D-935B-5110DCB5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Line 106">
            <a:extLst>
              <a:ext uri="{FF2B5EF4-FFF2-40B4-BE49-F238E27FC236}">
                <a16:creationId xmlns:a16="http://schemas.microsoft.com/office/drawing/2014/main" id="{66EA14B9-C181-EC47-90DA-6BFFB58934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Rectangle 107">
            <a:extLst>
              <a:ext uri="{FF2B5EF4-FFF2-40B4-BE49-F238E27FC236}">
                <a16:creationId xmlns:a16="http://schemas.microsoft.com/office/drawing/2014/main" id="{170BAF49-D452-E846-A78B-953636FC7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Oval 111">
            <a:extLst>
              <a:ext uri="{FF2B5EF4-FFF2-40B4-BE49-F238E27FC236}">
                <a16:creationId xmlns:a16="http://schemas.microsoft.com/office/drawing/2014/main" id="{0EDC0918-77E4-D249-A940-45F241B3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Line 112">
            <a:extLst>
              <a:ext uri="{FF2B5EF4-FFF2-40B4-BE49-F238E27FC236}">
                <a16:creationId xmlns:a16="http://schemas.microsoft.com/office/drawing/2014/main" id="{E0066C55-AD6C-6549-BFA4-465D1852FE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Rectangle 113">
            <a:extLst>
              <a:ext uri="{FF2B5EF4-FFF2-40B4-BE49-F238E27FC236}">
                <a16:creationId xmlns:a16="http://schemas.microsoft.com/office/drawing/2014/main" id="{8E57FA98-22DA-3C4A-9C8E-6C7AD6EA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Oval 114">
            <a:extLst>
              <a:ext uri="{FF2B5EF4-FFF2-40B4-BE49-F238E27FC236}">
                <a16:creationId xmlns:a16="http://schemas.microsoft.com/office/drawing/2014/main" id="{824E8F14-054A-2F49-BEDB-4A8200DC2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115">
            <a:extLst>
              <a:ext uri="{FF2B5EF4-FFF2-40B4-BE49-F238E27FC236}">
                <a16:creationId xmlns:a16="http://schemas.microsoft.com/office/drawing/2014/main" id="{A0B5400F-46D1-A144-86B6-8AEC1FEB2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Rectangle 116">
            <a:extLst>
              <a:ext uri="{FF2B5EF4-FFF2-40B4-BE49-F238E27FC236}">
                <a16:creationId xmlns:a16="http://schemas.microsoft.com/office/drawing/2014/main" id="{B282D50A-3B36-A748-97CF-ECDA71B95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Oval 117">
            <a:extLst>
              <a:ext uri="{FF2B5EF4-FFF2-40B4-BE49-F238E27FC236}">
                <a16:creationId xmlns:a16="http://schemas.microsoft.com/office/drawing/2014/main" id="{13E5E217-A192-DA45-8BDA-E15954F6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5170C398-CB83-C049-8829-DE2BBE0E8A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Oval 120">
            <a:extLst>
              <a:ext uri="{FF2B5EF4-FFF2-40B4-BE49-F238E27FC236}">
                <a16:creationId xmlns:a16="http://schemas.microsoft.com/office/drawing/2014/main" id="{8AB8FB1C-7416-0C40-8C69-914BA99D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121">
            <a:extLst>
              <a:ext uri="{FF2B5EF4-FFF2-40B4-BE49-F238E27FC236}">
                <a16:creationId xmlns:a16="http://schemas.microsoft.com/office/drawing/2014/main" id="{09CF88CA-3791-DE47-AA85-CFB831C726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50800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4587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insert(10)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03E2AFAA-3111-FF47-AC6C-D7297B32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Rectangle 4">
            <a:extLst>
              <a:ext uri="{FF2B5EF4-FFF2-40B4-BE49-F238E27FC236}">
                <a16:creationId xmlns:a16="http://schemas.microsoft.com/office/drawing/2014/main" id="{54AD7505-E1A2-B34E-8231-F972C96BE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572B05C8-629D-1146-9BA7-F6FF68530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6" name="Rectangle 6">
            <a:extLst>
              <a:ext uri="{FF2B5EF4-FFF2-40B4-BE49-F238E27FC236}">
                <a16:creationId xmlns:a16="http://schemas.microsoft.com/office/drawing/2014/main" id="{864976F8-6144-7E4C-A0BC-1B5A99644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7" name="Line 7">
            <a:extLst>
              <a:ext uri="{FF2B5EF4-FFF2-40B4-BE49-F238E27FC236}">
                <a16:creationId xmlns:a16="http://schemas.microsoft.com/office/drawing/2014/main" id="{A058BD77-4D15-2145-9413-4A587FCFD3B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8">
            <a:extLst>
              <a:ext uri="{FF2B5EF4-FFF2-40B4-BE49-F238E27FC236}">
                <a16:creationId xmlns:a16="http://schemas.microsoft.com/office/drawing/2014/main" id="{56754DDF-ECF7-E64E-ADF8-374BD388A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9">
            <a:extLst>
              <a:ext uri="{FF2B5EF4-FFF2-40B4-BE49-F238E27FC236}">
                <a16:creationId xmlns:a16="http://schemas.microsoft.com/office/drawing/2014/main" id="{46BF7FE7-907D-E040-9FB7-997FA47202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10">
            <a:extLst>
              <a:ext uri="{FF2B5EF4-FFF2-40B4-BE49-F238E27FC236}">
                <a16:creationId xmlns:a16="http://schemas.microsoft.com/office/drawing/2014/main" id="{852E68AD-2CBE-574C-8A43-C1EAEC8CBB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1">
            <a:extLst>
              <a:ext uri="{FF2B5EF4-FFF2-40B4-BE49-F238E27FC236}">
                <a16:creationId xmlns:a16="http://schemas.microsoft.com/office/drawing/2014/main" id="{B5352B33-6F75-584B-AF1D-F5F985E0E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12">
            <a:extLst>
              <a:ext uri="{FF2B5EF4-FFF2-40B4-BE49-F238E27FC236}">
                <a16:creationId xmlns:a16="http://schemas.microsoft.com/office/drawing/2014/main" id="{6FAD0ADD-176E-1646-99E1-8B70058951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13">
            <a:extLst>
              <a:ext uri="{FF2B5EF4-FFF2-40B4-BE49-F238E27FC236}">
                <a16:creationId xmlns:a16="http://schemas.microsoft.com/office/drawing/2014/main" id="{A63D915F-1A9C-FA4B-97CB-E764AB6B0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4">
            <a:extLst>
              <a:ext uri="{FF2B5EF4-FFF2-40B4-BE49-F238E27FC236}">
                <a16:creationId xmlns:a16="http://schemas.microsoft.com/office/drawing/2014/main" id="{C8483920-1019-FF45-8F4F-256945E260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AutoShape 15">
            <a:extLst>
              <a:ext uri="{FF2B5EF4-FFF2-40B4-BE49-F238E27FC236}">
                <a16:creationId xmlns:a16="http://schemas.microsoft.com/office/drawing/2014/main" id="{A6903823-0E25-2340-9A02-35EEC5243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14933BB7-AA1C-FA44-AAE7-F230C4DD9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77" name="Line 17">
            <a:extLst>
              <a:ext uri="{FF2B5EF4-FFF2-40B4-BE49-F238E27FC236}">
                <a16:creationId xmlns:a16="http://schemas.microsoft.com/office/drawing/2014/main" id="{32C4F1F2-63CE-F742-858B-E8089A0AB3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18">
            <a:extLst>
              <a:ext uri="{FF2B5EF4-FFF2-40B4-BE49-F238E27FC236}">
                <a16:creationId xmlns:a16="http://schemas.microsoft.com/office/drawing/2014/main" id="{3E3820F3-6A33-F145-93B1-BF9240F3F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9">
            <a:extLst>
              <a:ext uri="{FF2B5EF4-FFF2-40B4-BE49-F238E27FC236}">
                <a16:creationId xmlns:a16="http://schemas.microsoft.com/office/drawing/2014/main" id="{C375B3BA-1294-9E47-844E-04A7F3456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20">
            <a:extLst>
              <a:ext uri="{FF2B5EF4-FFF2-40B4-BE49-F238E27FC236}">
                <a16:creationId xmlns:a16="http://schemas.microsoft.com/office/drawing/2014/main" id="{65193B91-DF64-4540-9AE3-E598E04F3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21">
            <a:extLst>
              <a:ext uri="{FF2B5EF4-FFF2-40B4-BE49-F238E27FC236}">
                <a16:creationId xmlns:a16="http://schemas.microsoft.com/office/drawing/2014/main" id="{3AE5C572-C8D0-E44D-9424-DBE4FF723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22">
            <a:extLst>
              <a:ext uri="{FF2B5EF4-FFF2-40B4-BE49-F238E27FC236}">
                <a16:creationId xmlns:a16="http://schemas.microsoft.com/office/drawing/2014/main" id="{180393E8-1AB2-BA4D-9833-A1B0BBEA8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23">
            <a:extLst>
              <a:ext uri="{FF2B5EF4-FFF2-40B4-BE49-F238E27FC236}">
                <a16:creationId xmlns:a16="http://schemas.microsoft.com/office/drawing/2014/main" id="{8CF8DCA9-5B24-B24F-BA63-0BAC060F421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Line 24">
            <a:extLst>
              <a:ext uri="{FF2B5EF4-FFF2-40B4-BE49-F238E27FC236}">
                <a16:creationId xmlns:a16="http://schemas.microsoft.com/office/drawing/2014/main" id="{F260B593-175A-5D46-9FE7-BB76EB1CB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AutoShape 25">
            <a:extLst>
              <a:ext uri="{FF2B5EF4-FFF2-40B4-BE49-F238E27FC236}">
                <a16:creationId xmlns:a16="http://schemas.microsoft.com/office/drawing/2014/main" id="{B058109B-F38A-D241-994C-22C4D4CBC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Rectangle 26">
            <a:extLst>
              <a:ext uri="{FF2B5EF4-FFF2-40B4-BE49-F238E27FC236}">
                <a16:creationId xmlns:a16="http://schemas.microsoft.com/office/drawing/2014/main" id="{A66D3088-E1F9-C149-A996-4153BDEC8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7" name="Rectangle 27">
            <a:extLst>
              <a:ext uri="{FF2B5EF4-FFF2-40B4-BE49-F238E27FC236}">
                <a16:creationId xmlns:a16="http://schemas.microsoft.com/office/drawing/2014/main" id="{19AF8C3A-6BDF-484B-939B-EA7D500AD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88" name="Line 28">
            <a:extLst>
              <a:ext uri="{FF2B5EF4-FFF2-40B4-BE49-F238E27FC236}">
                <a16:creationId xmlns:a16="http://schemas.microsoft.com/office/drawing/2014/main" id="{CA70136D-807E-6F4D-85DE-A706701B4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29">
            <a:extLst>
              <a:ext uri="{FF2B5EF4-FFF2-40B4-BE49-F238E27FC236}">
                <a16:creationId xmlns:a16="http://schemas.microsoft.com/office/drawing/2014/main" id="{E763EAA9-E326-854E-BFEC-C50156F17E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30">
            <a:extLst>
              <a:ext uri="{FF2B5EF4-FFF2-40B4-BE49-F238E27FC236}">
                <a16:creationId xmlns:a16="http://schemas.microsoft.com/office/drawing/2014/main" id="{63B2E52D-E51A-884B-8376-538392368B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31">
            <a:extLst>
              <a:ext uri="{FF2B5EF4-FFF2-40B4-BE49-F238E27FC236}">
                <a16:creationId xmlns:a16="http://schemas.microsoft.com/office/drawing/2014/main" id="{B4A47E7B-68F6-234F-897F-B936F95EE1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32">
            <a:extLst>
              <a:ext uri="{FF2B5EF4-FFF2-40B4-BE49-F238E27FC236}">
                <a16:creationId xmlns:a16="http://schemas.microsoft.com/office/drawing/2014/main" id="{99558C75-BAD3-3B4F-9A4D-975BB1CB107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33">
            <a:extLst>
              <a:ext uri="{FF2B5EF4-FFF2-40B4-BE49-F238E27FC236}">
                <a16:creationId xmlns:a16="http://schemas.microsoft.com/office/drawing/2014/main" id="{BEDBFCB6-138C-CD47-8A84-3F90EDC91B3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Line 34">
            <a:extLst>
              <a:ext uri="{FF2B5EF4-FFF2-40B4-BE49-F238E27FC236}">
                <a16:creationId xmlns:a16="http://schemas.microsoft.com/office/drawing/2014/main" id="{F1236D5A-7E28-524B-942A-DD4F003B7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Line 35">
            <a:extLst>
              <a:ext uri="{FF2B5EF4-FFF2-40B4-BE49-F238E27FC236}">
                <a16:creationId xmlns:a16="http://schemas.microsoft.com/office/drawing/2014/main" id="{96070706-EFC6-E548-903C-70D4116913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Oval 39">
            <a:extLst>
              <a:ext uri="{FF2B5EF4-FFF2-40B4-BE49-F238E27FC236}">
                <a16:creationId xmlns:a16="http://schemas.microsoft.com/office/drawing/2014/main" id="{19FED574-64F6-1842-84B1-0B72F68B8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40">
            <a:extLst>
              <a:ext uri="{FF2B5EF4-FFF2-40B4-BE49-F238E27FC236}">
                <a16:creationId xmlns:a16="http://schemas.microsoft.com/office/drawing/2014/main" id="{2410966A-D115-9040-B334-CCC3FEC536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Rectangle 41">
            <a:extLst>
              <a:ext uri="{FF2B5EF4-FFF2-40B4-BE49-F238E27FC236}">
                <a16:creationId xmlns:a16="http://schemas.microsoft.com/office/drawing/2014/main" id="{E8CF9F82-F78E-504F-AB60-1AF03C204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Oval 42">
            <a:extLst>
              <a:ext uri="{FF2B5EF4-FFF2-40B4-BE49-F238E27FC236}">
                <a16:creationId xmlns:a16="http://schemas.microsoft.com/office/drawing/2014/main" id="{C8899D8C-7061-614C-8D17-150AADBE4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43">
            <a:extLst>
              <a:ext uri="{FF2B5EF4-FFF2-40B4-BE49-F238E27FC236}">
                <a16:creationId xmlns:a16="http://schemas.microsoft.com/office/drawing/2014/main" id="{8B0DA6EB-643D-2545-A8F1-5AFF9CA07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Rectangle 44">
            <a:extLst>
              <a:ext uri="{FF2B5EF4-FFF2-40B4-BE49-F238E27FC236}">
                <a16:creationId xmlns:a16="http://schemas.microsoft.com/office/drawing/2014/main" id="{31A1BB34-B181-DA43-983D-2E6A9BC6A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45">
            <a:extLst>
              <a:ext uri="{FF2B5EF4-FFF2-40B4-BE49-F238E27FC236}">
                <a16:creationId xmlns:a16="http://schemas.microsoft.com/office/drawing/2014/main" id="{1E5B2A6A-BC18-344A-A511-32B86ACAE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46">
            <a:extLst>
              <a:ext uri="{FF2B5EF4-FFF2-40B4-BE49-F238E27FC236}">
                <a16:creationId xmlns:a16="http://schemas.microsoft.com/office/drawing/2014/main" id="{EE5C4A57-1807-1C41-9FAF-29399FE3DB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Rectangle 47">
            <a:extLst>
              <a:ext uri="{FF2B5EF4-FFF2-40B4-BE49-F238E27FC236}">
                <a16:creationId xmlns:a16="http://schemas.microsoft.com/office/drawing/2014/main" id="{6190E800-DA78-794D-BF8A-FF61CEAB8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51">
            <a:extLst>
              <a:ext uri="{FF2B5EF4-FFF2-40B4-BE49-F238E27FC236}">
                <a16:creationId xmlns:a16="http://schemas.microsoft.com/office/drawing/2014/main" id="{940416B7-D828-1B49-8BA3-5DF759FB5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52">
            <a:extLst>
              <a:ext uri="{FF2B5EF4-FFF2-40B4-BE49-F238E27FC236}">
                <a16:creationId xmlns:a16="http://schemas.microsoft.com/office/drawing/2014/main" id="{EB0BA869-2AF1-2444-9516-232798B39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399B1E96-4F07-6544-A3E7-F57BB948B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54">
            <a:extLst>
              <a:ext uri="{FF2B5EF4-FFF2-40B4-BE49-F238E27FC236}">
                <a16:creationId xmlns:a16="http://schemas.microsoft.com/office/drawing/2014/main" id="{D81330E1-7522-C944-98DC-5247B6BBC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55">
            <a:extLst>
              <a:ext uri="{FF2B5EF4-FFF2-40B4-BE49-F238E27FC236}">
                <a16:creationId xmlns:a16="http://schemas.microsoft.com/office/drawing/2014/main" id="{6C3C1F31-ACEB-4E4F-9E88-63AC9C850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154CE507-830A-E74F-884D-A488D113A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57">
            <a:extLst>
              <a:ext uri="{FF2B5EF4-FFF2-40B4-BE49-F238E27FC236}">
                <a16:creationId xmlns:a16="http://schemas.microsoft.com/office/drawing/2014/main" id="{0EE33308-A8E4-E446-9BC1-DC125BF38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>
            <a:extLst>
              <a:ext uri="{FF2B5EF4-FFF2-40B4-BE49-F238E27FC236}">
                <a16:creationId xmlns:a16="http://schemas.microsoft.com/office/drawing/2014/main" id="{098A55B9-E8D6-5047-8F8C-15F8BC737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59">
            <a:extLst>
              <a:ext uri="{FF2B5EF4-FFF2-40B4-BE49-F238E27FC236}">
                <a16:creationId xmlns:a16="http://schemas.microsoft.com/office/drawing/2014/main" id="{FF75A11A-EF5D-BF4B-A932-3573D5E60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60">
            <a:extLst>
              <a:ext uri="{FF2B5EF4-FFF2-40B4-BE49-F238E27FC236}">
                <a16:creationId xmlns:a16="http://schemas.microsoft.com/office/drawing/2014/main" id="{3EE2A2CB-EF7C-6E4D-B951-C05B41F622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Rectangle 62">
            <a:extLst>
              <a:ext uri="{FF2B5EF4-FFF2-40B4-BE49-F238E27FC236}">
                <a16:creationId xmlns:a16="http://schemas.microsoft.com/office/drawing/2014/main" id="{494BFAE0-34ED-B147-9D33-0390C71E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2" name="Oval 63">
            <a:extLst>
              <a:ext uri="{FF2B5EF4-FFF2-40B4-BE49-F238E27FC236}">
                <a16:creationId xmlns:a16="http://schemas.microsoft.com/office/drawing/2014/main" id="{C98EE5BD-469C-B341-8D53-009091F34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" name="Line 64">
            <a:extLst>
              <a:ext uri="{FF2B5EF4-FFF2-40B4-BE49-F238E27FC236}">
                <a16:creationId xmlns:a16="http://schemas.microsoft.com/office/drawing/2014/main" id="{DCD3B872-C6C5-AF41-BF68-DDBA08B7A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Rectangle 65">
            <a:extLst>
              <a:ext uri="{FF2B5EF4-FFF2-40B4-BE49-F238E27FC236}">
                <a16:creationId xmlns:a16="http://schemas.microsoft.com/office/drawing/2014/main" id="{135D56DF-6A87-F348-A45C-69E09558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65330E71-0E03-8446-AD6C-EFED2299C4DD}"/>
              </a:ext>
            </a:extLst>
          </p:cNvPr>
          <p:cNvSpPr/>
          <p:nvPr/>
        </p:nvSpPr>
        <p:spPr>
          <a:xfrm>
            <a:off x="3039972" y="2962046"/>
            <a:ext cx="753969" cy="1119590"/>
          </a:xfrm>
          <a:prstGeom prst="rect">
            <a:avLst/>
          </a:prstGeom>
          <a:noFill/>
          <a:ln w="38100">
            <a:solidFill>
              <a:srgbClr val="0432FF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098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1C3E-2491-4749-A6FD-F3D634DC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2B953-3474-FB44-83AE-ECB2DC7B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  <p:sp>
        <p:nvSpPr>
          <p:cNvPr id="64" name="AutoShape 3">
            <a:extLst>
              <a:ext uri="{FF2B5EF4-FFF2-40B4-BE49-F238E27FC236}">
                <a16:creationId xmlns:a16="http://schemas.microsoft.com/office/drawing/2014/main" id="{1FE23D3B-8B11-404B-BBDC-5DDC057A6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7555BE2A-A5F2-EE43-8F13-86040AD81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6" name="Rectangle 5">
            <a:extLst>
              <a:ext uri="{FF2B5EF4-FFF2-40B4-BE49-F238E27FC236}">
                <a16:creationId xmlns:a16="http://schemas.microsoft.com/office/drawing/2014/main" id="{CF2A800F-0762-5147-8031-3F08C183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7" name="Rectangle 6">
            <a:extLst>
              <a:ext uri="{FF2B5EF4-FFF2-40B4-BE49-F238E27FC236}">
                <a16:creationId xmlns:a16="http://schemas.microsoft.com/office/drawing/2014/main" id="{6389E30C-2C2D-3749-B665-4FE361088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68" name="Line 7">
            <a:extLst>
              <a:ext uri="{FF2B5EF4-FFF2-40B4-BE49-F238E27FC236}">
                <a16:creationId xmlns:a16="http://schemas.microsoft.com/office/drawing/2014/main" id="{E0C5E6EF-C223-9D49-B453-75DCE6FBD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8">
            <a:extLst>
              <a:ext uri="{FF2B5EF4-FFF2-40B4-BE49-F238E27FC236}">
                <a16:creationId xmlns:a16="http://schemas.microsoft.com/office/drawing/2014/main" id="{1C350F53-A3C0-0648-8173-99DA5AB41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600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9">
            <a:extLst>
              <a:ext uri="{FF2B5EF4-FFF2-40B4-BE49-F238E27FC236}">
                <a16:creationId xmlns:a16="http://schemas.microsoft.com/office/drawing/2014/main" id="{33425197-386A-E34F-A5E2-8C1879661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Line 10">
            <a:extLst>
              <a:ext uri="{FF2B5EF4-FFF2-40B4-BE49-F238E27FC236}">
                <a16:creationId xmlns:a16="http://schemas.microsoft.com/office/drawing/2014/main" id="{CF438899-0374-8845-8068-3E11F25F624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Line 11">
            <a:extLst>
              <a:ext uri="{FF2B5EF4-FFF2-40B4-BE49-F238E27FC236}">
                <a16:creationId xmlns:a16="http://schemas.microsoft.com/office/drawing/2014/main" id="{E8D6A1F6-0E15-474A-B40A-C55525A0D15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12">
            <a:extLst>
              <a:ext uri="{FF2B5EF4-FFF2-40B4-BE49-F238E27FC236}">
                <a16:creationId xmlns:a16="http://schemas.microsoft.com/office/drawing/2014/main" id="{3BD89C12-D8EF-BB4A-9A09-BBBB358DC9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13">
            <a:extLst>
              <a:ext uri="{FF2B5EF4-FFF2-40B4-BE49-F238E27FC236}">
                <a16:creationId xmlns:a16="http://schemas.microsoft.com/office/drawing/2014/main" id="{F6BE0680-CBF4-6B48-B3CC-C42EE87A13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Line 14">
            <a:extLst>
              <a:ext uri="{FF2B5EF4-FFF2-40B4-BE49-F238E27FC236}">
                <a16:creationId xmlns:a16="http://schemas.microsoft.com/office/drawing/2014/main" id="{18CFE699-9A16-3B46-B4FD-54613AC589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AutoShape 15">
            <a:extLst>
              <a:ext uri="{FF2B5EF4-FFF2-40B4-BE49-F238E27FC236}">
                <a16:creationId xmlns:a16="http://schemas.microsoft.com/office/drawing/2014/main" id="{E8B4DF6A-EABA-3047-AC17-3E0324C55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16">
            <a:extLst>
              <a:ext uri="{FF2B5EF4-FFF2-40B4-BE49-F238E27FC236}">
                <a16:creationId xmlns:a16="http://schemas.microsoft.com/office/drawing/2014/main" id="{099E1AED-8240-7D47-9B5C-141CE096D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78" name="Line 17">
            <a:extLst>
              <a:ext uri="{FF2B5EF4-FFF2-40B4-BE49-F238E27FC236}">
                <a16:creationId xmlns:a16="http://schemas.microsoft.com/office/drawing/2014/main" id="{0189023E-D8D5-C14A-AB67-0DD2A06FB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8">
            <a:extLst>
              <a:ext uri="{FF2B5EF4-FFF2-40B4-BE49-F238E27FC236}">
                <a16:creationId xmlns:a16="http://schemas.microsoft.com/office/drawing/2014/main" id="{A1FF5216-F0F8-C84D-9C7E-2B67320738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9">
            <a:extLst>
              <a:ext uri="{FF2B5EF4-FFF2-40B4-BE49-F238E27FC236}">
                <a16:creationId xmlns:a16="http://schemas.microsoft.com/office/drawing/2014/main" id="{A1491A41-917B-7A4C-B426-597E48001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20">
            <a:extLst>
              <a:ext uri="{FF2B5EF4-FFF2-40B4-BE49-F238E27FC236}">
                <a16:creationId xmlns:a16="http://schemas.microsoft.com/office/drawing/2014/main" id="{0596D932-B700-CE40-90CF-B6B1CD58DD6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21">
            <a:extLst>
              <a:ext uri="{FF2B5EF4-FFF2-40B4-BE49-F238E27FC236}">
                <a16:creationId xmlns:a16="http://schemas.microsoft.com/office/drawing/2014/main" id="{ABEBB0E6-4A7B-3744-9A5B-3E1907619E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22">
            <a:extLst>
              <a:ext uri="{FF2B5EF4-FFF2-40B4-BE49-F238E27FC236}">
                <a16:creationId xmlns:a16="http://schemas.microsoft.com/office/drawing/2014/main" id="{471BFB90-9197-AD41-8814-F4A07A2DD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Line 23">
            <a:extLst>
              <a:ext uri="{FF2B5EF4-FFF2-40B4-BE49-F238E27FC236}">
                <a16:creationId xmlns:a16="http://schemas.microsoft.com/office/drawing/2014/main" id="{F7671BAC-4EE8-044A-81D3-6244922F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Line 24">
            <a:extLst>
              <a:ext uri="{FF2B5EF4-FFF2-40B4-BE49-F238E27FC236}">
                <a16:creationId xmlns:a16="http://schemas.microsoft.com/office/drawing/2014/main" id="{8845CCCB-4DAC-5B4A-A9BB-8327E14C2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" name="AutoShape 25">
            <a:extLst>
              <a:ext uri="{FF2B5EF4-FFF2-40B4-BE49-F238E27FC236}">
                <a16:creationId xmlns:a16="http://schemas.microsoft.com/office/drawing/2014/main" id="{76C5414F-73B2-7042-9F51-2946BE2C9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Rectangle 26">
            <a:extLst>
              <a:ext uri="{FF2B5EF4-FFF2-40B4-BE49-F238E27FC236}">
                <a16:creationId xmlns:a16="http://schemas.microsoft.com/office/drawing/2014/main" id="{07BACBAE-1C1A-0F46-82A6-3D4E56F56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8" name="Rectangle 27">
            <a:extLst>
              <a:ext uri="{FF2B5EF4-FFF2-40B4-BE49-F238E27FC236}">
                <a16:creationId xmlns:a16="http://schemas.microsoft.com/office/drawing/2014/main" id="{7958D4F3-34A6-8E46-A259-83EDE427B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89" name="Line 28">
            <a:extLst>
              <a:ext uri="{FF2B5EF4-FFF2-40B4-BE49-F238E27FC236}">
                <a16:creationId xmlns:a16="http://schemas.microsoft.com/office/drawing/2014/main" id="{9DC07A5E-F071-F14B-9BFF-39C219421D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9">
            <a:extLst>
              <a:ext uri="{FF2B5EF4-FFF2-40B4-BE49-F238E27FC236}">
                <a16:creationId xmlns:a16="http://schemas.microsoft.com/office/drawing/2014/main" id="{361D0E88-A9D2-824E-A6C1-DD4764A810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30">
            <a:extLst>
              <a:ext uri="{FF2B5EF4-FFF2-40B4-BE49-F238E27FC236}">
                <a16:creationId xmlns:a16="http://schemas.microsoft.com/office/drawing/2014/main" id="{69B6C5E5-D1DE-B849-84F7-61554A579A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31">
            <a:extLst>
              <a:ext uri="{FF2B5EF4-FFF2-40B4-BE49-F238E27FC236}">
                <a16:creationId xmlns:a16="http://schemas.microsoft.com/office/drawing/2014/main" id="{045BD6D5-FB46-0A42-ABF1-CF0E553D88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32">
            <a:extLst>
              <a:ext uri="{FF2B5EF4-FFF2-40B4-BE49-F238E27FC236}">
                <a16:creationId xmlns:a16="http://schemas.microsoft.com/office/drawing/2014/main" id="{DD31EAC3-A70B-B044-AA67-6656AE1B17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Line 33">
            <a:extLst>
              <a:ext uri="{FF2B5EF4-FFF2-40B4-BE49-F238E27FC236}">
                <a16:creationId xmlns:a16="http://schemas.microsoft.com/office/drawing/2014/main" id="{78B47A81-57AC-DD42-B1CD-F8E9735DB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Line 34">
            <a:extLst>
              <a:ext uri="{FF2B5EF4-FFF2-40B4-BE49-F238E27FC236}">
                <a16:creationId xmlns:a16="http://schemas.microsoft.com/office/drawing/2014/main" id="{647D0132-3CAC-7D43-A2C9-3A4334472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Line 35">
            <a:extLst>
              <a:ext uri="{FF2B5EF4-FFF2-40B4-BE49-F238E27FC236}">
                <a16:creationId xmlns:a16="http://schemas.microsoft.com/office/drawing/2014/main" id="{F4E9DBAD-6654-D84A-86F4-CE16DD14C32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Oval 39">
            <a:extLst>
              <a:ext uri="{FF2B5EF4-FFF2-40B4-BE49-F238E27FC236}">
                <a16:creationId xmlns:a16="http://schemas.microsoft.com/office/drawing/2014/main" id="{3B9017D4-F127-D84D-8339-B8EA60CED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40">
            <a:extLst>
              <a:ext uri="{FF2B5EF4-FFF2-40B4-BE49-F238E27FC236}">
                <a16:creationId xmlns:a16="http://schemas.microsoft.com/office/drawing/2014/main" id="{4EADBA85-2862-4D4C-9238-6A3AB3988B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Rectangle 41">
            <a:extLst>
              <a:ext uri="{FF2B5EF4-FFF2-40B4-BE49-F238E27FC236}">
                <a16:creationId xmlns:a16="http://schemas.microsoft.com/office/drawing/2014/main" id="{3075083A-0F6D-D948-97CE-507898F9E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Oval 42">
            <a:extLst>
              <a:ext uri="{FF2B5EF4-FFF2-40B4-BE49-F238E27FC236}">
                <a16:creationId xmlns:a16="http://schemas.microsoft.com/office/drawing/2014/main" id="{C344C3D2-3CFF-1646-A250-A526AC077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43">
            <a:extLst>
              <a:ext uri="{FF2B5EF4-FFF2-40B4-BE49-F238E27FC236}">
                <a16:creationId xmlns:a16="http://schemas.microsoft.com/office/drawing/2014/main" id="{AF9DE5A2-CA44-AB4F-BDF5-98152C78536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Rectangle 44">
            <a:extLst>
              <a:ext uri="{FF2B5EF4-FFF2-40B4-BE49-F238E27FC236}">
                <a16:creationId xmlns:a16="http://schemas.microsoft.com/office/drawing/2014/main" id="{18F5995E-35C1-F442-973E-C326CAB6F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Oval 45">
            <a:extLst>
              <a:ext uri="{FF2B5EF4-FFF2-40B4-BE49-F238E27FC236}">
                <a16:creationId xmlns:a16="http://schemas.microsoft.com/office/drawing/2014/main" id="{C28B74EB-0CC3-4B4B-9772-004E525CD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Line 46">
            <a:extLst>
              <a:ext uri="{FF2B5EF4-FFF2-40B4-BE49-F238E27FC236}">
                <a16:creationId xmlns:a16="http://schemas.microsoft.com/office/drawing/2014/main" id="{AC9CE44E-0387-1649-86B4-9805FFCC72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Rectangle 47">
            <a:extLst>
              <a:ext uri="{FF2B5EF4-FFF2-40B4-BE49-F238E27FC236}">
                <a16:creationId xmlns:a16="http://schemas.microsoft.com/office/drawing/2014/main" id="{2B777141-D1D9-754E-9278-9426F7B0E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Oval 51">
            <a:extLst>
              <a:ext uri="{FF2B5EF4-FFF2-40B4-BE49-F238E27FC236}">
                <a16:creationId xmlns:a16="http://schemas.microsoft.com/office/drawing/2014/main" id="{B654B432-CEA4-7242-A4D4-72F7FC71F4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Line 52">
            <a:extLst>
              <a:ext uri="{FF2B5EF4-FFF2-40B4-BE49-F238E27FC236}">
                <a16:creationId xmlns:a16="http://schemas.microsoft.com/office/drawing/2014/main" id="{7CDD6BA1-FE2B-1B4E-9351-E0A8709DC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Rectangle 53">
            <a:extLst>
              <a:ext uri="{FF2B5EF4-FFF2-40B4-BE49-F238E27FC236}">
                <a16:creationId xmlns:a16="http://schemas.microsoft.com/office/drawing/2014/main" id="{D01B8201-625D-6849-B41F-7F18EF65B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Oval 54">
            <a:extLst>
              <a:ext uri="{FF2B5EF4-FFF2-40B4-BE49-F238E27FC236}">
                <a16:creationId xmlns:a16="http://schemas.microsoft.com/office/drawing/2014/main" id="{DCE482F5-4075-3149-B1B3-855B8537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55">
            <a:extLst>
              <a:ext uri="{FF2B5EF4-FFF2-40B4-BE49-F238E27FC236}">
                <a16:creationId xmlns:a16="http://schemas.microsoft.com/office/drawing/2014/main" id="{BE6A1123-BC9A-494B-B2A5-DE68AF39A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Rectangle 56">
            <a:extLst>
              <a:ext uri="{FF2B5EF4-FFF2-40B4-BE49-F238E27FC236}">
                <a16:creationId xmlns:a16="http://schemas.microsoft.com/office/drawing/2014/main" id="{EF92AD7B-24E7-6947-985B-842F7AD5F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Oval 57">
            <a:extLst>
              <a:ext uri="{FF2B5EF4-FFF2-40B4-BE49-F238E27FC236}">
                <a16:creationId xmlns:a16="http://schemas.microsoft.com/office/drawing/2014/main" id="{9425FFF2-E589-6F4D-B33B-7A3BA3ABD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Line 58">
            <a:extLst>
              <a:ext uri="{FF2B5EF4-FFF2-40B4-BE49-F238E27FC236}">
                <a16:creationId xmlns:a16="http://schemas.microsoft.com/office/drawing/2014/main" id="{C381B82C-2408-FF4A-B36D-39F71CE37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2438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Oval 59">
            <a:extLst>
              <a:ext uri="{FF2B5EF4-FFF2-40B4-BE49-F238E27FC236}">
                <a16:creationId xmlns:a16="http://schemas.microsoft.com/office/drawing/2014/main" id="{9E4EF44B-BE1E-AC43-93A5-E6BE7D3B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Line 60">
            <a:extLst>
              <a:ext uri="{FF2B5EF4-FFF2-40B4-BE49-F238E27FC236}">
                <a16:creationId xmlns:a16="http://schemas.microsoft.com/office/drawing/2014/main" id="{6D009399-1C56-1743-ABE6-38C293F769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Rectangle 62">
            <a:extLst>
              <a:ext uri="{FF2B5EF4-FFF2-40B4-BE49-F238E27FC236}">
                <a16:creationId xmlns:a16="http://schemas.microsoft.com/office/drawing/2014/main" id="{C2260831-D887-DD46-9253-73BEADA14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3" name="Oval 63">
            <a:extLst>
              <a:ext uri="{FF2B5EF4-FFF2-40B4-BE49-F238E27FC236}">
                <a16:creationId xmlns:a16="http://schemas.microsoft.com/office/drawing/2014/main" id="{AD13CA0C-7EEC-B44D-9A1D-AA86156BB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64">
            <a:extLst>
              <a:ext uri="{FF2B5EF4-FFF2-40B4-BE49-F238E27FC236}">
                <a16:creationId xmlns:a16="http://schemas.microsoft.com/office/drawing/2014/main" id="{A6F66C40-299E-714C-8574-A60601707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Rectangle 65">
            <a:extLst>
              <a:ext uri="{FF2B5EF4-FFF2-40B4-BE49-F238E27FC236}">
                <a16:creationId xmlns:a16="http://schemas.microsoft.com/office/drawing/2014/main" id="{87FDF374-6C73-6E42-8957-66B1B1382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810000"/>
            <a:ext cx="228600" cy="2286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Rectangle 66">
            <a:extLst>
              <a:ext uri="{FF2B5EF4-FFF2-40B4-BE49-F238E27FC236}">
                <a16:creationId xmlns:a16="http://schemas.microsoft.com/office/drawing/2014/main" id="{96EB03FA-7B54-5245-BDA5-89A7A1A83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124200"/>
            <a:ext cx="4283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27" name="Oval 67">
            <a:extLst>
              <a:ext uri="{FF2B5EF4-FFF2-40B4-BE49-F238E27FC236}">
                <a16:creationId xmlns:a16="http://schemas.microsoft.com/office/drawing/2014/main" id="{C4CAC329-BAAE-F948-82F6-5E0D0C90D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2971800"/>
            <a:ext cx="685800" cy="685800"/>
          </a:xfrm>
          <a:prstGeom prst="ellipse">
            <a:avLst/>
          </a:prstGeom>
          <a:noFill/>
          <a:ln w="9525">
            <a:solidFill>
              <a:srgbClr val="0432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46955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7CA5A2-2C63-B441-AB93-6E6EFF3C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example: insert(11)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44BEF6-B0AF-A540-8F5C-DE952529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A43A6A2B-CB8C-BA4F-9C49-879F71E93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38CD101-30F3-5A4C-B31B-B0178CAB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27E8C09-21AD-A84E-AD9B-C31EB5871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124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452D4D31-D643-3447-BF69-F0B8F27C9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45194D0-E595-8142-ACC6-82D296C05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46B8E2AA-75A3-274F-9A07-E4485AB7FB0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3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24A87E31-662B-2B4E-B4CB-70422153343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F5041C86-C784-B949-A0C2-0EB299487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35E71A8A-C049-D341-B6ED-9C26E0F45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B37FFDF8-2041-1D4E-AF23-186E40EFE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E58BA5DA-4E53-D249-A1DA-B2C55020C8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2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97493471-3CE9-6145-B822-B53B3B5FB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6002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B77699-1D0A-4B46-99EF-143581E03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AF75EBF-A335-9244-A265-5FDD3E098E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B469850E-D111-0644-BF65-BD477C5CA0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6B6CC0DF-A77E-414D-880A-7F7BCBD3A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9C6C650A-589B-144B-B033-FE1EB661FB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63A53418-465C-F54D-A391-E12D9D8C65C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A85B579-8A03-834C-BEFE-D880E388320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639F8E50-285C-1A4C-817D-A765864AC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ACC33F8F-405A-6D49-AAEA-BFC74F9D6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600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46AACEBD-9163-0648-9448-B228F75E1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D8ECF4-A8AC-9341-98F3-68F67A4D6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88F4B3-9111-4749-AA50-6B00A3391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1242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3A621C16-9E26-9F42-9A11-0B177311C61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C5907243-3986-0143-B3D4-D858077EA4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0D94BE19-10EE-2041-91C4-4841E591D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EDF2DFD5-62F2-7A44-AB23-4F080828B97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C7E22A40-67B5-9D4F-9BD8-30716BB5B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7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CC3C883F-73B9-8240-839F-FAD36C4AB96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0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8B03F4C7-4612-E640-AE0B-EC4D7EF45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363CB909-5B88-9C4A-AEAD-A230D62DB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4EEEB3-0F15-424A-AB91-69ACCE7BE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0">
            <a:extLst>
              <a:ext uri="{FF2B5EF4-FFF2-40B4-BE49-F238E27FC236}">
                <a16:creationId xmlns:a16="http://schemas.microsoft.com/office/drawing/2014/main" id="{74997A74-0B6B-D649-B225-0C656A717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630EA1-FD19-DC40-B4BD-57F948370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2E51373-BC8D-0C47-B8A3-1318DA811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43">
            <a:extLst>
              <a:ext uri="{FF2B5EF4-FFF2-40B4-BE49-F238E27FC236}">
                <a16:creationId xmlns:a16="http://schemas.microsoft.com/office/drawing/2014/main" id="{4F776B17-836A-6842-B226-D4E1885AA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0C7B02-B4A6-DB44-A0E0-CAE971115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51">
            <a:extLst>
              <a:ext uri="{FF2B5EF4-FFF2-40B4-BE49-F238E27FC236}">
                <a16:creationId xmlns:a16="http://schemas.microsoft.com/office/drawing/2014/main" id="{6C8A123E-A508-C74C-BBC9-87EC81CED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52">
            <a:extLst>
              <a:ext uri="{FF2B5EF4-FFF2-40B4-BE49-F238E27FC236}">
                <a16:creationId xmlns:a16="http://schemas.microsoft.com/office/drawing/2014/main" id="{C7225161-6BF1-7641-A0C8-334C94DEF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Rectangle 53">
            <a:extLst>
              <a:ext uri="{FF2B5EF4-FFF2-40B4-BE49-F238E27FC236}">
                <a16:creationId xmlns:a16="http://schemas.microsoft.com/office/drawing/2014/main" id="{42FA4E1F-3EFB-9F4C-B4C9-A169B3420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1187640B-4EB7-914C-9837-54040F6F5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Line 55">
            <a:extLst>
              <a:ext uri="{FF2B5EF4-FFF2-40B4-BE49-F238E27FC236}">
                <a16:creationId xmlns:a16="http://schemas.microsoft.com/office/drawing/2014/main" id="{2784D6E7-E5E8-534F-95A6-30F2DF2BDF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E71D7292-4EB8-2D49-BB89-FF0F06C7F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Oval 57">
            <a:extLst>
              <a:ext uri="{FF2B5EF4-FFF2-40B4-BE49-F238E27FC236}">
                <a16:creationId xmlns:a16="http://schemas.microsoft.com/office/drawing/2014/main" id="{3C5BF459-5AEC-7241-A594-E546A2B1F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" name="Line 58">
            <a:extLst>
              <a:ext uri="{FF2B5EF4-FFF2-40B4-BE49-F238E27FC236}">
                <a16:creationId xmlns:a16="http://schemas.microsoft.com/office/drawing/2014/main" id="{3A9D862C-BE6B-2F4F-8DBC-5CDF534E9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981200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59">
            <a:extLst>
              <a:ext uri="{FF2B5EF4-FFF2-40B4-BE49-F238E27FC236}">
                <a16:creationId xmlns:a16="http://schemas.microsoft.com/office/drawing/2014/main" id="{4FE4CF66-0F10-2C46-B7B3-DD518C398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60">
            <a:extLst>
              <a:ext uri="{FF2B5EF4-FFF2-40B4-BE49-F238E27FC236}">
                <a16:creationId xmlns:a16="http://schemas.microsoft.com/office/drawing/2014/main" id="{5395AA4C-740F-F943-91A7-5050D1DA7E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0" y="1981200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68">
            <a:extLst>
              <a:ext uri="{FF2B5EF4-FFF2-40B4-BE49-F238E27FC236}">
                <a16:creationId xmlns:a16="http://schemas.microsoft.com/office/drawing/2014/main" id="{718E82D9-0476-2C40-9ABE-60F67A875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971800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Rectangle 69">
            <a:extLst>
              <a:ext uri="{FF2B5EF4-FFF2-40B4-BE49-F238E27FC236}">
                <a16:creationId xmlns:a16="http://schemas.microsoft.com/office/drawing/2014/main" id="{1E1236C7-2774-FE42-90C3-803FDC666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61" name="Rectangle 70">
            <a:extLst>
              <a:ext uri="{FF2B5EF4-FFF2-40B4-BE49-F238E27FC236}">
                <a16:creationId xmlns:a16="http://schemas.microsoft.com/office/drawing/2014/main" id="{2E54E02D-7CF6-4C40-96A6-6D35BC3BE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62" name="Line 72">
            <a:extLst>
              <a:ext uri="{FF2B5EF4-FFF2-40B4-BE49-F238E27FC236}">
                <a16:creationId xmlns:a16="http://schemas.microsoft.com/office/drawing/2014/main" id="{7122F45A-4F49-A84F-9EA8-C6377A57C3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73">
            <a:extLst>
              <a:ext uri="{FF2B5EF4-FFF2-40B4-BE49-F238E27FC236}">
                <a16:creationId xmlns:a16="http://schemas.microsoft.com/office/drawing/2014/main" id="{44E6B7DD-B3FD-C445-B129-315BDF8FD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74">
            <a:extLst>
              <a:ext uri="{FF2B5EF4-FFF2-40B4-BE49-F238E27FC236}">
                <a16:creationId xmlns:a16="http://schemas.microsoft.com/office/drawing/2014/main" id="{79341E82-72DF-F542-A4C0-65E3EBEE4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75">
            <a:extLst>
              <a:ext uri="{FF2B5EF4-FFF2-40B4-BE49-F238E27FC236}">
                <a16:creationId xmlns:a16="http://schemas.microsoft.com/office/drawing/2014/main" id="{6544AF14-CF67-A14C-81D1-B0A3439EED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Line 76">
            <a:extLst>
              <a:ext uri="{FF2B5EF4-FFF2-40B4-BE49-F238E27FC236}">
                <a16:creationId xmlns:a16="http://schemas.microsoft.com/office/drawing/2014/main" id="{8D6FCBFD-C93C-A64F-94AB-B89A8ED99C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Line 77">
            <a:extLst>
              <a:ext uri="{FF2B5EF4-FFF2-40B4-BE49-F238E27FC236}">
                <a16:creationId xmlns:a16="http://schemas.microsoft.com/office/drawing/2014/main" id="{CD1F82C7-5A5D-3343-AF30-A50F015CA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78">
            <a:extLst>
              <a:ext uri="{FF2B5EF4-FFF2-40B4-BE49-F238E27FC236}">
                <a16:creationId xmlns:a16="http://schemas.microsoft.com/office/drawing/2014/main" id="{76249712-9E1F-2E45-B4DF-EC3704D6E88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Line 79">
            <a:extLst>
              <a:ext uri="{FF2B5EF4-FFF2-40B4-BE49-F238E27FC236}">
                <a16:creationId xmlns:a16="http://schemas.microsoft.com/office/drawing/2014/main" id="{F4B28E75-C3D3-DC47-9B00-0103730890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29718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Oval 83">
            <a:extLst>
              <a:ext uri="{FF2B5EF4-FFF2-40B4-BE49-F238E27FC236}">
                <a16:creationId xmlns:a16="http://schemas.microsoft.com/office/drawing/2014/main" id="{86D49F63-619D-1A4F-9995-0166DDB09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84">
            <a:extLst>
              <a:ext uri="{FF2B5EF4-FFF2-40B4-BE49-F238E27FC236}">
                <a16:creationId xmlns:a16="http://schemas.microsoft.com/office/drawing/2014/main" id="{9301F800-9DF3-D346-B6E0-07CF85381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85">
            <a:extLst>
              <a:ext uri="{FF2B5EF4-FFF2-40B4-BE49-F238E27FC236}">
                <a16:creationId xmlns:a16="http://schemas.microsoft.com/office/drawing/2014/main" id="{BECF97F4-BFE6-D84A-89D9-657F2DA6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Oval 86">
            <a:extLst>
              <a:ext uri="{FF2B5EF4-FFF2-40B4-BE49-F238E27FC236}">
                <a16:creationId xmlns:a16="http://schemas.microsoft.com/office/drawing/2014/main" id="{97C16F91-5BD1-FE41-979E-D92969480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87">
            <a:extLst>
              <a:ext uri="{FF2B5EF4-FFF2-40B4-BE49-F238E27FC236}">
                <a16:creationId xmlns:a16="http://schemas.microsoft.com/office/drawing/2014/main" id="{751FFF01-0149-5144-842E-06021D024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88">
            <a:extLst>
              <a:ext uri="{FF2B5EF4-FFF2-40B4-BE49-F238E27FC236}">
                <a16:creationId xmlns:a16="http://schemas.microsoft.com/office/drawing/2014/main" id="{F32C9B95-9D2C-F249-945E-A809449D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96">
            <a:extLst>
              <a:ext uri="{FF2B5EF4-FFF2-40B4-BE49-F238E27FC236}">
                <a16:creationId xmlns:a16="http://schemas.microsoft.com/office/drawing/2014/main" id="{1CC0DD16-B0AE-8547-9E53-42F5194FFD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1981200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Oval 97">
            <a:extLst>
              <a:ext uri="{FF2B5EF4-FFF2-40B4-BE49-F238E27FC236}">
                <a16:creationId xmlns:a16="http://schemas.microsoft.com/office/drawing/2014/main" id="{AEF92035-164A-8547-B600-7AB90507A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Rectangle 98">
            <a:extLst>
              <a:ext uri="{FF2B5EF4-FFF2-40B4-BE49-F238E27FC236}">
                <a16:creationId xmlns:a16="http://schemas.microsoft.com/office/drawing/2014/main" id="{D2FF0FF1-CC8B-F94F-A640-B4E25493E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752600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82" name="Rectangle 6">
            <a:extLst>
              <a:ext uri="{FF2B5EF4-FFF2-40B4-BE49-F238E27FC236}">
                <a16:creationId xmlns:a16="http://schemas.microsoft.com/office/drawing/2014/main" id="{FD47B097-A52F-614F-BC8C-AE0C4D489997}"/>
              </a:ext>
            </a:extLst>
          </p:cNvPr>
          <p:cNvSpPr/>
          <p:nvPr/>
        </p:nvSpPr>
        <p:spPr>
          <a:xfrm>
            <a:off x="2849086" y="4583459"/>
            <a:ext cx="3445827" cy="46166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Split</a:t>
            </a:r>
            <a:r>
              <a:rPr lang="zh-CN" altLang="en-US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the nodes!</a:t>
            </a:r>
            <a:endParaRPr lang="zh-CN" altLang="en-US" sz="2000" dirty="0">
              <a:latin typeface="Candara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33756F-71BE-BE99-4B67-F03681B78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40" y="3139241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  <p:sp>
        <p:nvSpPr>
          <p:cNvPr id="37" name="Oval 42">
            <a:extLst>
              <a:ext uri="{FF2B5EF4-FFF2-40B4-BE49-F238E27FC236}">
                <a16:creationId xmlns:a16="http://schemas.microsoft.com/office/drawing/2014/main" id="{283DBDFC-FC90-3840-389F-B0896D4B6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746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3">
            <a:extLst>
              <a:ext uri="{FF2B5EF4-FFF2-40B4-BE49-F238E27FC236}">
                <a16:creationId xmlns:a16="http://schemas.microsoft.com/office/drawing/2014/main" id="{69D8E673-A193-FB13-9E2A-0716D4C9D7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69946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4">
            <a:extLst>
              <a:ext uri="{FF2B5EF4-FFF2-40B4-BE49-F238E27FC236}">
                <a16:creationId xmlns:a16="http://schemas.microsoft.com/office/drawing/2014/main" id="{E6426407-8D2B-9721-D889-C682DD1B4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746" y="3810000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70BA85-6E45-0BDC-5945-22D6E6F1B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can support efficient range operations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9874C6-2EEC-5C22-0958-A33184E26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Add a sibling link between the leaves</a:t>
            </a:r>
          </a:p>
          <a:p>
            <a:r>
              <a:rPr kumimoji="1" lang="en-US" altLang="zh-CN" dirty="0"/>
              <a:t>e.g., SCAN(3,5)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E1CAE8-D0FE-D92A-5FF3-8C05CFB5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B7EA98C9-8D01-D473-AA2A-55D4D3202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E547773-90BE-373B-A174-CA05EDAAB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464F133-02E1-3751-C9D9-16E70DD42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9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703519F3-CDEF-DA54-DD02-8AAD134DD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2C0D3A8B-5FE7-3C2C-B54D-5AA31E7C5F41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5A65D7A0-F4BD-5701-B251-296FBE771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2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ADB6E76F-D792-EE9F-69B7-C9FC158879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ED104B3E-28A5-AA36-A00D-C87FF3A693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3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12EC35B1-1D4A-10E9-E5F2-98C7A8E5C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7CA78B10-1D98-476B-F1DB-0A6ADE2CA9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AD31A773-AC5D-EC5E-095B-878674C19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5">
            <a:extLst>
              <a:ext uri="{FF2B5EF4-FFF2-40B4-BE49-F238E27FC236}">
                <a16:creationId xmlns:a16="http://schemas.microsoft.com/office/drawing/2014/main" id="{F5A80395-E999-87DD-A4D9-8728F3F0C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384" y="27100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8616D3-E8CB-4814-CBBB-25ADEB24C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FF1858E8-99C6-A534-4C46-A92D79104F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A0E280D5-460F-48BF-7085-3132EE69A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27E9C77C-1039-2CA5-F589-C4965CC22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3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BB76317E-5DC2-023F-F7AA-41BB20C1B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21">
            <a:extLst>
              <a:ext uri="{FF2B5EF4-FFF2-40B4-BE49-F238E27FC236}">
                <a16:creationId xmlns:a16="http://schemas.microsoft.com/office/drawing/2014/main" id="{8D6AABD7-C678-EE3F-3A05-CE6FBEA922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B3782223-52EA-A600-27D1-124143314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23">
            <a:extLst>
              <a:ext uri="{FF2B5EF4-FFF2-40B4-BE49-F238E27FC236}">
                <a16:creationId xmlns:a16="http://schemas.microsoft.com/office/drawing/2014/main" id="{D49BB5FF-8D9C-30A1-2658-DEB56E86CE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11B6DE31-573C-7125-C6A6-EB6D57B43B4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3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AutoShape 25">
            <a:extLst>
              <a:ext uri="{FF2B5EF4-FFF2-40B4-BE49-F238E27FC236}">
                <a16:creationId xmlns:a16="http://schemas.microsoft.com/office/drawing/2014/main" id="{09B6B84B-0AE5-155A-D743-2C9418D64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3C7A56A-F03F-62D5-A92F-B313664EA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7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84931A-BAD9-6674-9AB6-85F15D98E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D387DC57-1498-85A8-D1B9-13D5A8A16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D016E056-61FF-F00F-512B-D1C199847F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30">
            <a:extLst>
              <a:ext uri="{FF2B5EF4-FFF2-40B4-BE49-F238E27FC236}">
                <a16:creationId xmlns:a16="http://schemas.microsoft.com/office/drawing/2014/main" id="{03C2F969-8231-FD70-B1A2-10FAB4D30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31">
            <a:extLst>
              <a:ext uri="{FF2B5EF4-FFF2-40B4-BE49-F238E27FC236}">
                <a16:creationId xmlns:a16="http://schemas.microsoft.com/office/drawing/2014/main" id="{6DD95AA5-8AC9-ACCF-351D-A4F559044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7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Line 32">
            <a:extLst>
              <a:ext uri="{FF2B5EF4-FFF2-40B4-BE49-F238E27FC236}">
                <a16:creationId xmlns:a16="http://schemas.microsoft.com/office/drawing/2014/main" id="{DAEC54F1-9F35-CA97-54DA-F827558B5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3">
            <a:extLst>
              <a:ext uri="{FF2B5EF4-FFF2-40B4-BE49-F238E27FC236}">
                <a16:creationId xmlns:a16="http://schemas.microsoft.com/office/drawing/2014/main" id="{317A4718-8D09-1B6A-EC84-3924C368D1C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4">
            <a:extLst>
              <a:ext uri="{FF2B5EF4-FFF2-40B4-BE49-F238E27FC236}">
                <a16:creationId xmlns:a16="http://schemas.microsoft.com/office/drawing/2014/main" id="{73A29760-E9D0-2B5D-4963-272D7E8C9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6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5">
            <a:extLst>
              <a:ext uri="{FF2B5EF4-FFF2-40B4-BE49-F238E27FC236}">
                <a16:creationId xmlns:a16="http://schemas.microsoft.com/office/drawing/2014/main" id="{A9E845A9-A366-8D97-46BC-659D19B1BC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Oval 39">
            <a:extLst>
              <a:ext uri="{FF2B5EF4-FFF2-40B4-BE49-F238E27FC236}">
                <a16:creationId xmlns:a16="http://schemas.microsoft.com/office/drawing/2014/main" id="{C1271ADA-F78D-3B48-FAA0-6A087A6E7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0">
            <a:extLst>
              <a:ext uri="{FF2B5EF4-FFF2-40B4-BE49-F238E27FC236}">
                <a16:creationId xmlns:a16="http://schemas.microsoft.com/office/drawing/2014/main" id="{7CA3786B-5898-4532-3B23-7C6D5BE02195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8C9F4122-DF58-3BF0-9C7D-5F4018E5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42">
            <a:extLst>
              <a:ext uri="{FF2B5EF4-FFF2-40B4-BE49-F238E27FC236}">
                <a16:creationId xmlns:a16="http://schemas.microsoft.com/office/drawing/2014/main" id="{3EED10F0-2658-29FE-F201-C84C14715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3">
            <a:extLst>
              <a:ext uri="{FF2B5EF4-FFF2-40B4-BE49-F238E27FC236}">
                <a16:creationId xmlns:a16="http://schemas.microsoft.com/office/drawing/2014/main" id="{48005315-CAE8-7B06-3F2F-6C7E672771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Rectangle 44">
            <a:extLst>
              <a:ext uri="{FF2B5EF4-FFF2-40B4-BE49-F238E27FC236}">
                <a16:creationId xmlns:a16="http://schemas.microsoft.com/office/drawing/2014/main" id="{F187FFC7-F2A8-FF32-274F-D38786F61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Oval 51">
            <a:extLst>
              <a:ext uri="{FF2B5EF4-FFF2-40B4-BE49-F238E27FC236}">
                <a16:creationId xmlns:a16="http://schemas.microsoft.com/office/drawing/2014/main" id="{1D954558-9A13-11C1-EB87-58962325E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Line 52">
            <a:extLst>
              <a:ext uri="{FF2B5EF4-FFF2-40B4-BE49-F238E27FC236}">
                <a16:creationId xmlns:a16="http://schemas.microsoft.com/office/drawing/2014/main" id="{CEBFA99A-D67E-0F5B-A001-BC9F5F68D2E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Rectangle 53">
            <a:extLst>
              <a:ext uri="{FF2B5EF4-FFF2-40B4-BE49-F238E27FC236}">
                <a16:creationId xmlns:a16="http://schemas.microsoft.com/office/drawing/2014/main" id="{4D882448-F45E-815B-1FC6-ED298361F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54">
            <a:extLst>
              <a:ext uri="{FF2B5EF4-FFF2-40B4-BE49-F238E27FC236}">
                <a16:creationId xmlns:a16="http://schemas.microsoft.com/office/drawing/2014/main" id="{4E9033F3-2CBA-EFD8-10F9-1539D667C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Line 55">
            <a:extLst>
              <a:ext uri="{FF2B5EF4-FFF2-40B4-BE49-F238E27FC236}">
                <a16:creationId xmlns:a16="http://schemas.microsoft.com/office/drawing/2014/main" id="{4BD45B94-23AF-9AC3-B3F0-6968124865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97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Rectangle 56">
            <a:extLst>
              <a:ext uri="{FF2B5EF4-FFF2-40B4-BE49-F238E27FC236}">
                <a16:creationId xmlns:a16="http://schemas.microsoft.com/office/drawing/2014/main" id="{E96804DD-0618-1338-7583-9C498059E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57">
            <a:extLst>
              <a:ext uri="{FF2B5EF4-FFF2-40B4-BE49-F238E27FC236}">
                <a16:creationId xmlns:a16="http://schemas.microsoft.com/office/drawing/2014/main" id="{D60D80AB-0A27-691D-6AB4-F46BF4E3D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1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58">
            <a:extLst>
              <a:ext uri="{FF2B5EF4-FFF2-40B4-BE49-F238E27FC236}">
                <a16:creationId xmlns:a16="http://schemas.microsoft.com/office/drawing/2014/main" id="{2901E100-D786-9E75-46AD-A2D0A7C6A5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984" y="3091036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Oval 59">
            <a:extLst>
              <a:ext uri="{FF2B5EF4-FFF2-40B4-BE49-F238E27FC236}">
                <a16:creationId xmlns:a16="http://schemas.microsoft.com/office/drawing/2014/main" id="{645BB449-143C-AE4D-49C7-65AFA9E80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5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" name="Line 60">
            <a:extLst>
              <a:ext uri="{FF2B5EF4-FFF2-40B4-BE49-F238E27FC236}">
                <a16:creationId xmlns:a16="http://schemas.microsoft.com/office/drawing/2014/main" id="{BFE3619F-27DC-7A3D-35C6-A3077FC7E0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784" y="3091036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" name="AutoShape 68">
            <a:extLst>
              <a:ext uri="{FF2B5EF4-FFF2-40B4-BE49-F238E27FC236}">
                <a16:creationId xmlns:a16="http://schemas.microsoft.com/office/drawing/2014/main" id="{C18690DE-79DA-167F-25FC-2E69AF51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" name="Rectangle 69">
            <a:extLst>
              <a:ext uri="{FF2B5EF4-FFF2-40B4-BE49-F238E27FC236}">
                <a16:creationId xmlns:a16="http://schemas.microsoft.com/office/drawing/2014/main" id="{73AEC60E-2022-69B0-D389-7E89F9664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55" name="Rectangle 70">
            <a:extLst>
              <a:ext uri="{FF2B5EF4-FFF2-40B4-BE49-F238E27FC236}">
                <a16:creationId xmlns:a16="http://schemas.microsoft.com/office/drawing/2014/main" id="{C818C521-47BE-2269-77CE-0FF12C8C1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5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56" name="Line 72">
            <a:extLst>
              <a:ext uri="{FF2B5EF4-FFF2-40B4-BE49-F238E27FC236}">
                <a16:creationId xmlns:a16="http://schemas.microsoft.com/office/drawing/2014/main" id="{12FC10CD-16DB-B3CB-887C-052C9639E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Line 73">
            <a:extLst>
              <a:ext uri="{FF2B5EF4-FFF2-40B4-BE49-F238E27FC236}">
                <a16:creationId xmlns:a16="http://schemas.microsoft.com/office/drawing/2014/main" id="{8C6DC8D8-225A-43ED-FED6-030CD57D34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Line 74">
            <a:extLst>
              <a:ext uri="{FF2B5EF4-FFF2-40B4-BE49-F238E27FC236}">
                <a16:creationId xmlns:a16="http://schemas.microsoft.com/office/drawing/2014/main" id="{5D5A3660-BA94-DE35-80E2-7305FCFBF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Line 75">
            <a:extLst>
              <a:ext uri="{FF2B5EF4-FFF2-40B4-BE49-F238E27FC236}">
                <a16:creationId xmlns:a16="http://schemas.microsoft.com/office/drawing/2014/main" id="{386CA2EE-2D99-A14E-0B15-2D6EDD4EE9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Line 76">
            <a:extLst>
              <a:ext uri="{FF2B5EF4-FFF2-40B4-BE49-F238E27FC236}">
                <a16:creationId xmlns:a16="http://schemas.microsoft.com/office/drawing/2014/main" id="{E1AF4E8B-E5C9-9C76-13FF-562D10849F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" name="Line 77">
            <a:extLst>
              <a:ext uri="{FF2B5EF4-FFF2-40B4-BE49-F238E27FC236}">
                <a16:creationId xmlns:a16="http://schemas.microsoft.com/office/drawing/2014/main" id="{BCDAFCFC-6735-3C1B-26F5-0784B22398E7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" name="Line 78">
            <a:extLst>
              <a:ext uri="{FF2B5EF4-FFF2-40B4-BE49-F238E27FC236}">
                <a16:creationId xmlns:a16="http://schemas.microsoft.com/office/drawing/2014/main" id="{1D29DE1A-2ABF-7EFD-935C-EB3C2BCF9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4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79">
            <a:extLst>
              <a:ext uri="{FF2B5EF4-FFF2-40B4-BE49-F238E27FC236}">
                <a16:creationId xmlns:a16="http://schemas.microsoft.com/office/drawing/2014/main" id="{F532A600-12DE-3181-4821-B182AF85E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83">
            <a:extLst>
              <a:ext uri="{FF2B5EF4-FFF2-40B4-BE49-F238E27FC236}">
                <a16:creationId xmlns:a16="http://schemas.microsoft.com/office/drawing/2014/main" id="{0AE4E982-9C59-950C-0DB3-AC9904712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Line 84">
            <a:extLst>
              <a:ext uri="{FF2B5EF4-FFF2-40B4-BE49-F238E27FC236}">
                <a16:creationId xmlns:a16="http://schemas.microsoft.com/office/drawing/2014/main" id="{70856F97-3CBC-9102-DD24-68F7B9ED6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" name="Rectangle 85">
            <a:extLst>
              <a:ext uri="{FF2B5EF4-FFF2-40B4-BE49-F238E27FC236}">
                <a16:creationId xmlns:a16="http://schemas.microsoft.com/office/drawing/2014/main" id="{F15C4D0D-471A-5406-FA05-8F592F168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" name="Oval 86">
            <a:extLst>
              <a:ext uri="{FF2B5EF4-FFF2-40B4-BE49-F238E27FC236}">
                <a16:creationId xmlns:a16="http://schemas.microsoft.com/office/drawing/2014/main" id="{F5796562-20FA-FB1C-63DA-5F4337939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" name="Line 87">
            <a:extLst>
              <a:ext uri="{FF2B5EF4-FFF2-40B4-BE49-F238E27FC236}">
                <a16:creationId xmlns:a16="http://schemas.microsoft.com/office/drawing/2014/main" id="{6DA8AC68-BC4C-B1C6-66F8-DE3E144CD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9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Rectangle 88">
            <a:extLst>
              <a:ext uri="{FF2B5EF4-FFF2-40B4-BE49-F238E27FC236}">
                <a16:creationId xmlns:a16="http://schemas.microsoft.com/office/drawing/2014/main" id="{D65069CA-EDD6-D482-CE93-74B71095E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Line 96">
            <a:extLst>
              <a:ext uri="{FF2B5EF4-FFF2-40B4-BE49-F238E27FC236}">
                <a16:creationId xmlns:a16="http://schemas.microsoft.com/office/drawing/2014/main" id="{808A9FE2-6187-596A-3D1D-0FD4FBAB9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7384" y="3091036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" name="Oval 97">
            <a:extLst>
              <a:ext uri="{FF2B5EF4-FFF2-40B4-BE49-F238E27FC236}">
                <a16:creationId xmlns:a16="http://schemas.microsoft.com/office/drawing/2014/main" id="{DECDB326-EF51-4514-D6F4-462B5407B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7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2" name="Rectangle 98">
            <a:extLst>
              <a:ext uri="{FF2B5EF4-FFF2-40B4-BE49-F238E27FC236}">
                <a16:creationId xmlns:a16="http://schemas.microsoft.com/office/drawing/2014/main" id="{90E42F2E-D84B-EC31-6122-6FBFBF10D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9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73" name="任意形状 72">
            <a:extLst>
              <a:ext uri="{FF2B5EF4-FFF2-40B4-BE49-F238E27FC236}">
                <a16:creationId xmlns:a16="http://schemas.microsoft.com/office/drawing/2014/main" id="{B1902FAE-C733-F75C-9121-3A4EB68391C0}"/>
              </a:ext>
            </a:extLst>
          </p:cNvPr>
          <p:cNvSpPr/>
          <p:nvPr/>
        </p:nvSpPr>
        <p:spPr>
          <a:xfrm>
            <a:off x="2903456" y="4675695"/>
            <a:ext cx="499620" cy="452802"/>
          </a:xfrm>
          <a:custGeom>
            <a:avLst/>
            <a:gdLst>
              <a:gd name="connsiteX0" fmla="*/ 0 w 499620"/>
              <a:gd name="connsiteY0" fmla="*/ 0 h 452802"/>
              <a:gd name="connsiteX1" fmla="*/ 150829 w 499620"/>
              <a:gd name="connsiteY1" fmla="*/ 452486 h 452802"/>
              <a:gd name="connsiteX2" fmla="*/ 499620 w 499620"/>
              <a:gd name="connsiteY2" fmla="*/ 56561 h 45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620" h="452802">
                <a:moveTo>
                  <a:pt x="0" y="0"/>
                </a:moveTo>
                <a:cubicBezTo>
                  <a:pt x="33779" y="221529"/>
                  <a:pt x="67559" y="443059"/>
                  <a:pt x="150829" y="452486"/>
                </a:cubicBezTo>
                <a:cubicBezTo>
                  <a:pt x="234099" y="461913"/>
                  <a:pt x="366859" y="259237"/>
                  <a:pt x="499620" y="56561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任意形状 73">
            <a:extLst>
              <a:ext uri="{FF2B5EF4-FFF2-40B4-BE49-F238E27FC236}">
                <a16:creationId xmlns:a16="http://schemas.microsoft.com/office/drawing/2014/main" id="{8EC56034-EDE9-F9E7-0DB5-7A534EB00376}"/>
              </a:ext>
            </a:extLst>
          </p:cNvPr>
          <p:cNvSpPr/>
          <p:nvPr/>
        </p:nvSpPr>
        <p:spPr>
          <a:xfrm>
            <a:off x="5901179" y="4779390"/>
            <a:ext cx="367646" cy="452922"/>
          </a:xfrm>
          <a:custGeom>
            <a:avLst/>
            <a:gdLst>
              <a:gd name="connsiteX0" fmla="*/ 0 w 367646"/>
              <a:gd name="connsiteY0" fmla="*/ 0 h 452922"/>
              <a:gd name="connsiteX1" fmla="*/ 188536 w 367646"/>
              <a:gd name="connsiteY1" fmla="*/ 452486 h 452922"/>
              <a:gd name="connsiteX2" fmla="*/ 367646 w 367646"/>
              <a:gd name="connsiteY2" fmla="*/ 65987 h 45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46" h="452922">
                <a:moveTo>
                  <a:pt x="0" y="0"/>
                </a:moveTo>
                <a:cubicBezTo>
                  <a:pt x="63631" y="220744"/>
                  <a:pt x="127262" y="441488"/>
                  <a:pt x="188536" y="452486"/>
                </a:cubicBezTo>
                <a:cubicBezTo>
                  <a:pt x="249810" y="463484"/>
                  <a:pt x="308728" y="264735"/>
                  <a:pt x="367646" y="65987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Oval 42">
            <a:extLst>
              <a:ext uri="{FF2B5EF4-FFF2-40B4-BE49-F238E27FC236}">
                <a16:creationId xmlns:a16="http://schemas.microsoft.com/office/drawing/2014/main" id="{06C7161F-5C75-CC19-D8E2-7AE489FAD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6" name="Line 43">
            <a:extLst>
              <a:ext uri="{FF2B5EF4-FFF2-40B4-BE49-F238E27FC236}">
                <a16:creationId xmlns:a16="http://schemas.microsoft.com/office/drawing/2014/main" id="{3DD4C40B-48CA-31AD-33DD-E72DC6F4DA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26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Rectangle 44">
            <a:extLst>
              <a:ext uri="{FF2B5EF4-FFF2-40B4-BE49-F238E27FC236}">
                <a16:creationId xmlns:a16="http://schemas.microsoft.com/office/drawing/2014/main" id="{765594D3-FF3D-94F8-6017-B9E751B09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Rectangle 98">
            <a:extLst>
              <a:ext uri="{FF2B5EF4-FFF2-40B4-BE49-F238E27FC236}">
                <a16:creationId xmlns:a16="http://schemas.microsoft.com/office/drawing/2014/main" id="{A6129AED-2A24-AAA6-9F4F-E8ADE20AD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38" y="42305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095751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EB8ED9-8A94-A691-D12F-CD2308A06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need a </a:t>
            </a:r>
            <a:r>
              <a:rPr kumimoji="1" lang="en-US" altLang="zh-CN" dirty="0" err="1"/>
              <a:t>B+Tree</a:t>
            </a:r>
            <a:r>
              <a:rPr kumimoji="1" lang="en-US" altLang="zh-CN" dirty="0"/>
              <a:t> to index the values in the log?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51D21-E51D-351B-FB8C-FC7C5B795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No. It can store the values in its leave node </a:t>
            </a:r>
          </a:p>
          <a:p>
            <a:pPr lvl="1"/>
            <a:r>
              <a:rPr kumimoji="1" lang="en-US" altLang="zh-CN" dirty="0"/>
              <a:t>Which does not need compaction &amp; </a:t>
            </a:r>
            <a:r>
              <a:rPr kumimoji="1" lang="en-US" altLang="zh-CN"/>
              <a:t>merge 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4771C8-64EF-5428-7C0D-652C8B8D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73" name="AutoShape 3">
            <a:extLst>
              <a:ext uri="{FF2B5EF4-FFF2-40B4-BE49-F238E27FC236}">
                <a16:creationId xmlns:a16="http://schemas.microsoft.com/office/drawing/2014/main" id="{D6CAC02F-21CC-3A10-0453-F24DC959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5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0BE65B08-D8C8-3B67-4FE4-EF4F6A971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" name="Rectangle 5">
            <a:extLst>
              <a:ext uri="{FF2B5EF4-FFF2-40B4-BE49-F238E27FC236}">
                <a16:creationId xmlns:a16="http://schemas.microsoft.com/office/drawing/2014/main" id="{411CCE49-B45C-F04A-7C0E-11DF926B6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984" y="4234036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76" name="Line 7">
            <a:extLst>
              <a:ext uri="{FF2B5EF4-FFF2-40B4-BE49-F238E27FC236}">
                <a16:creationId xmlns:a16="http://schemas.microsoft.com/office/drawing/2014/main" id="{711FFD17-FFE9-C0DC-FED5-88AAB633F3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Line 8">
            <a:extLst>
              <a:ext uri="{FF2B5EF4-FFF2-40B4-BE49-F238E27FC236}">
                <a16:creationId xmlns:a16="http://schemas.microsoft.com/office/drawing/2014/main" id="{DFFE33D0-9476-8599-48F9-D4D2E40FD58E}"/>
              </a:ext>
            </a:extLst>
          </p:cNvPr>
          <p:cNvSpPr>
            <a:spLocks noChangeShapeType="1"/>
          </p:cNvSpPr>
          <p:nvPr/>
        </p:nvSpPr>
        <p:spPr bwMode="auto">
          <a:xfrm>
            <a:off x="89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8" name="Line 9">
            <a:extLst>
              <a:ext uri="{FF2B5EF4-FFF2-40B4-BE49-F238E27FC236}">
                <a16:creationId xmlns:a16="http://schemas.microsoft.com/office/drawing/2014/main" id="{7A0132FA-5D6B-BF6C-A0C0-D22E1EF37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2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Line 10">
            <a:extLst>
              <a:ext uri="{FF2B5EF4-FFF2-40B4-BE49-F238E27FC236}">
                <a16:creationId xmlns:a16="http://schemas.microsoft.com/office/drawing/2014/main" id="{BD39CD22-91CF-445D-8056-461F9A6C4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50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0" name="Line 11">
            <a:extLst>
              <a:ext uri="{FF2B5EF4-FFF2-40B4-BE49-F238E27FC236}">
                <a16:creationId xmlns:a16="http://schemas.microsoft.com/office/drawing/2014/main" id="{B1793815-A7BB-9CC6-B9FD-C485658575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3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1" name="Line 12">
            <a:extLst>
              <a:ext uri="{FF2B5EF4-FFF2-40B4-BE49-F238E27FC236}">
                <a16:creationId xmlns:a16="http://schemas.microsoft.com/office/drawing/2014/main" id="{9A92138C-792A-508C-433A-2F003FFB8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1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" name="Line 13">
            <a:extLst>
              <a:ext uri="{FF2B5EF4-FFF2-40B4-BE49-F238E27FC236}">
                <a16:creationId xmlns:a16="http://schemas.microsoft.com/office/drawing/2014/main" id="{1DBF00E0-41C5-35E1-4E45-DA0B16F1E4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2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" name="Line 14">
            <a:extLst>
              <a:ext uri="{FF2B5EF4-FFF2-40B4-BE49-F238E27FC236}">
                <a16:creationId xmlns:a16="http://schemas.microsoft.com/office/drawing/2014/main" id="{FFC9FC38-E8FA-F484-93B3-03CA2DD18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2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" name="AutoShape 15">
            <a:extLst>
              <a:ext uri="{FF2B5EF4-FFF2-40B4-BE49-F238E27FC236}">
                <a16:creationId xmlns:a16="http://schemas.microsoft.com/office/drawing/2014/main" id="{691D567E-7912-76CF-C120-0AAFBB5A1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384" y="27100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" name="Rectangle 16">
            <a:extLst>
              <a:ext uri="{FF2B5EF4-FFF2-40B4-BE49-F238E27FC236}">
                <a16:creationId xmlns:a16="http://schemas.microsoft.com/office/drawing/2014/main" id="{6366844D-6C5E-B73B-B312-E903D62DF9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86" name="Line 17">
            <a:extLst>
              <a:ext uri="{FF2B5EF4-FFF2-40B4-BE49-F238E27FC236}">
                <a16:creationId xmlns:a16="http://schemas.microsoft.com/office/drawing/2014/main" id="{69859980-67DF-6068-A71D-DC1A1CE2D7C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" name="Line 18">
            <a:extLst>
              <a:ext uri="{FF2B5EF4-FFF2-40B4-BE49-F238E27FC236}">
                <a16:creationId xmlns:a16="http://schemas.microsoft.com/office/drawing/2014/main" id="{277A4E3F-2349-5C58-D911-8F79DD01DE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" name="Line 19">
            <a:extLst>
              <a:ext uri="{FF2B5EF4-FFF2-40B4-BE49-F238E27FC236}">
                <a16:creationId xmlns:a16="http://schemas.microsoft.com/office/drawing/2014/main" id="{64979BEB-818D-D77F-6D4A-011E95A653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3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" name="Line 20">
            <a:extLst>
              <a:ext uri="{FF2B5EF4-FFF2-40B4-BE49-F238E27FC236}">
                <a16:creationId xmlns:a16="http://schemas.microsoft.com/office/drawing/2014/main" id="{35CCEC08-3CA0-CACE-8F03-641E63B4F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" name="Line 21">
            <a:extLst>
              <a:ext uri="{FF2B5EF4-FFF2-40B4-BE49-F238E27FC236}">
                <a16:creationId xmlns:a16="http://schemas.microsoft.com/office/drawing/2014/main" id="{4F19D23B-AB9F-1AF8-11B6-3EC26A3D0A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" name="Line 22">
            <a:extLst>
              <a:ext uri="{FF2B5EF4-FFF2-40B4-BE49-F238E27FC236}">
                <a16:creationId xmlns:a16="http://schemas.microsoft.com/office/drawing/2014/main" id="{BDF6A6D3-32AB-EB4C-B750-1346F58249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32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23">
            <a:extLst>
              <a:ext uri="{FF2B5EF4-FFF2-40B4-BE49-F238E27FC236}">
                <a16:creationId xmlns:a16="http://schemas.microsoft.com/office/drawing/2014/main" id="{312BF861-807F-80E3-0C81-60CE63345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Line 24">
            <a:extLst>
              <a:ext uri="{FF2B5EF4-FFF2-40B4-BE49-F238E27FC236}">
                <a16:creationId xmlns:a16="http://schemas.microsoft.com/office/drawing/2014/main" id="{DB61A278-53FD-2381-F145-470514919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3184" y="27100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" name="AutoShape 25">
            <a:extLst>
              <a:ext uri="{FF2B5EF4-FFF2-40B4-BE49-F238E27FC236}">
                <a16:creationId xmlns:a16="http://schemas.microsoft.com/office/drawing/2014/main" id="{695BC6EA-CAAF-98DE-010F-826A5DC65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Rectangle 26">
            <a:extLst>
              <a:ext uri="{FF2B5EF4-FFF2-40B4-BE49-F238E27FC236}">
                <a16:creationId xmlns:a16="http://schemas.microsoft.com/office/drawing/2014/main" id="{DAB8D1EC-6D52-D339-68CE-50120EC00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7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13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C68A8A98-19A5-76EC-C683-A31CF68F7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184" y="42340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27</a:t>
            </a:r>
          </a:p>
        </p:txBody>
      </p:sp>
      <p:sp>
        <p:nvSpPr>
          <p:cNvPr id="97" name="Line 28">
            <a:extLst>
              <a:ext uri="{FF2B5EF4-FFF2-40B4-BE49-F238E27FC236}">
                <a16:creationId xmlns:a16="http://schemas.microsoft.com/office/drawing/2014/main" id="{21D58375-3A0D-5CB1-0CE0-EA85CFFFC7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56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8" name="Line 29">
            <a:extLst>
              <a:ext uri="{FF2B5EF4-FFF2-40B4-BE49-F238E27FC236}">
                <a16:creationId xmlns:a16="http://schemas.microsoft.com/office/drawing/2014/main" id="{14AC74F1-4131-8B7C-2D4F-421805E30C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30">
            <a:extLst>
              <a:ext uri="{FF2B5EF4-FFF2-40B4-BE49-F238E27FC236}">
                <a16:creationId xmlns:a16="http://schemas.microsoft.com/office/drawing/2014/main" id="{53BE7751-D4F0-B3EC-7906-C6C7D67E0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31">
            <a:extLst>
              <a:ext uri="{FF2B5EF4-FFF2-40B4-BE49-F238E27FC236}">
                <a16:creationId xmlns:a16="http://schemas.microsoft.com/office/drawing/2014/main" id="{AF35C952-DA2F-DE61-8992-297088BE7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73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32">
            <a:extLst>
              <a:ext uri="{FF2B5EF4-FFF2-40B4-BE49-F238E27FC236}">
                <a16:creationId xmlns:a16="http://schemas.microsoft.com/office/drawing/2014/main" id="{480019E3-7303-8ED3-C034-9E321E576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6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33">
            <a:extLst>
              <a:ext uri="{FF2B5EF4-FFF2-40B4-BE49-F238E27FC236}">
                <a16:creationId xmlns:a16="http://schemas.microsoft.com/office/drawing/2014/main" id="{CDDE90DE-9F97-1465-58CF-96F28EE68EBC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34">
            <a:extLst>
              <a:ext uri="{FF2B5EF4-FFF2-40B4-BE49-F238E27FC236}">
                <a16:creationId xmlns:a16="http://schemas.microsoft.com/office/drawing/2014/main" id="{3387502D-4531-72E8-751F-4A44EAF81D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6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Line 35">
            <a:extLst>
              <a:ext uri="{FF2B5EF4-FFF2-40B4-BE49-F238E27FC236}">
                <a16:creationId xmlns:a16="http://schemas.microsoft.com/office/drawing/2014/main" id="{A293B891-E8C0-034B-697B-6BFFDD456B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" name="Oval 39">
            <a:extLst>
              <a:ext uri="{FF2B5EF4-FFF2-40B4-BE49-F238E27FC236}">
                <a16:creationId xmlns:a16="http://schemas.microsoft.com/office/drawing/2014/main" id="{4D37F7DF-31C4-8106-785C-73F6DBFEE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" name="Line 40">
            <a:extLst>
              <a:ext uri="{FF2B5EF4-FFF2-40B4-BE49-F238E27FC236}">
                <a16:creationId xmlns:a16="http://schemas.microsoft.com/office/drawing/2014/main" id="{1BF6C19F-888D-6ED0-C97F-F4C4256A7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03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7" name="Rectangle 41">
            <a:extLst>
              <a:ext uri="{FF2B5EF4-FFF2-40B4-BE49-F238E27FC236}">
                <a16:creationId xmlns:a16="http://schemas.microsoft.com/office/drawing/2014/main" id="{FA265B7E-BDB1-081C-E0C9-821674F80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1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8" name="Oval 42">
            <a:extLst>
              <a:ext uri="{FF2B5EF4-FFF2-40B4-BE49-F238E27FC236}">
                <a16:creationId xmlns:a16="http://schemas.microsoft.com/office/drawing/2014/main" id="{8816A046-E6F8-DB71-C94F-7AD8A8D4E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" name="Line 43">
            <a:extLst>
              <a:ext uri="{FF2B5EF4-FFF2-40B4-BE49-F238E27FC236}">
                <a16:creationId xmlns:a16="http://schemas.microsoft.com/office/drawing/2014/main" id="{0D795F28-59C5-CFA8-2E2C-2F136FCDD3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6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" name="Rectangle 44">
            <a:extLst>
              <a:ext uri="{FF2B5EF4-FFF2-40B4-BE49-F238E27FC236}">
                <a16:creationId xmlns:a16="http://schemas.microsoft.com/office/drawing/2014/main" id="{0CD55F38-1EED-E357-EA55-F6D8BE003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Oval 51">
            <a:extLst>
              <a:ext uri="{FF2B5EF4-FFF2-40B4-BE49-F238E27FC236}">
                <a16:creationId xmlns:a16="http://schemas.microsoft.com/office/drawing/2014/main" id="{B4832AA0-3E27-87BF-C9F8-050896D33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52">
            <a:extLst>
              <a:ext uri="{FF2B5EF4-FFF2-40B4-BE49-F238E27FC236}">
                <a16:creationId xmlns:a16="http://schemas.microsoft.com/office/drawing/2014/main" id="{2467C7DB-4D3D-A8BC-CB47-84974F2C87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0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" name="Rectangle 53">
            <a:extLst>
              <a:ext uri="{FF2B5EF4-FFF2-40B4-BE49-F238E27FC236}">
                <a16:creationId xmlns:a16="http://schemas.microsoft.com/office/drawing/2014/main" id="{D7D47950-C110-CA80-2CD1-84F7EDB13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3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" name="Oval 54">
            <a:extLst>
              <a:ext uri="{FF2B5EF4-FFF2-40B4-BE49-F238E27FC236}">
                <a16:creationId xmlns:a16="http://schemas.microsoft.com/office/drawing/2014/main" id="{85EE9CBF-0379-EF71-B8A8-55DA8B4C6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55">
            <a:extLst>
              <a:ext uri="{FF2B5EF4-FFF2-40B4-BE49-F238E27FC236}">
                <a16:creationId xmlns:a16="http://schemas.microsoft.com/office/drawing/2014/main" id="{07F4EDA8-E7A5-134C-8020-D743C0B95833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97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CE6A7F51-5330-D745-5F62-CA5F6E5DF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5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Oval 57">
            <a:extLst>
              <a:ext uri="{FF2B5EF4-FFF2-40B4-BE49-F238E27FC236}">
                <a16:creationId xmlns:a16="http://schemas.microsoft.com/office/drawing/2014/main" id="{7FB661C8-464F-F37A-476B-605E3A9BE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11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Line 58">
            <a:extLst>
              <a:ext uri="{FF2B5EF4-FFF2-40B4-BE49-F238E27FC236}">
                <a16:creationId xmlns:a16="http://schemas.microsoft.com/office/drawing/2014/main" id="{35D6CBED-B6CE-F1A3-4D44-56D12CFB50D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984" y="3091036"/>
            <a:ext cx="2971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Oval 59">
            <a:extLst>
              <a:ext uri="{FF2B5EF4-FFF2-40B4-BE49-F238E27FC236}">
                <a16:creationId xmlns:a16="http://schemas.microsoft.com/office/drawing/2014/main" id="{72D4E152-8C62-C8D7-6100-D816E59D7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15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" name="Line 60">
            <a:extLst>
              <a:ext uri="{FF2B5EF4-FFF2-40B4-BE49-F238E27FC236}">
                <a16:creationId xmlns:a16="http://schemas.microsoft.com/office/drawing/2014/main" id="{C847D378-5D28-BDB8-5A5B-7EA11CEDFA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5784" y="3091036"/>
            <a:ext cx="7620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" name="AutoShape 68">
            <a:extLst>
              <a:ext uri="{FF2B5EF4-FFF2-40B4-BE49-F238E27FC236}">
                <a16:creationId xmlns:a16="http://schemas.microsoft.com/office/drawing/2014/main" id="{E4EE2545-4F6B-FAF9-B528-23C84B55D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6384" y="4081636"/>
            <a:ext cx="2667000" cy="685800"/>
          </a:xfrm>
          <a:prstGeom prst="roundRect">
            <a:avLst>
              <a:gd name="adj" fmla="val 16667"/>
            </a:avLst>
          </a:prstGeom>
          <a:solidFill>
            <a:srgbClr val="3399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Rectangle 69">
            <a:extLst>
              <a:ext uri="{FF2B5EF4-FFF2-40B4-BE49-F238E27FC236}">
                <a16:creationId xmlns:a16="http://schemas.microsoft.com/office/drawing/2014/main" id="{866B1898-A47B-BD58-6DB4-1A3C9738D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23" name="Rectangle 70">
            <a:extLst>
              <a:ext uri="{FF2B5EF4-FFF2-40B4-BE49-F238E27FC236}">
                <a16:creationId xmlns:a16="http://schemas.microsoft.com/office/drawing/2014/main" id="{A56790AD-E04B-58D6-BE61-392095A57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584" y="4234036"/>
            <a:ext cx="466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11</a:t>
            </a:r>
          </a:p>
        </p:txBody>
      </p:sp>
      <p:sp>
        <p:nvSpPr>
          <p:cNvPr id="124" name="Line 72">
            <a:extLst>
              <a:ext uri="{FF2B5EF4-FFF2-40B4-BE49-F238E27FC236}">
                <a16:creationId xmlns:a16="http://schemas.microsoft.com/office/drawing/2014/main" id="{9EF1B585-2416-DAFD-B0D3-6B6E9FF0664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4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73">
            <a:extLst>
              <a:ext uri="{FF2B5EF4-FFF2-40B4-BE49-F238E27FC236}">
                <a16:creationId xmlns:a16="http://schemas.microsoft.com/office/drawing/2014/main" id="{FD8EDF7C-BD1F-0507-61D3-96FAC74C85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659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74">
            <a:extLst>
              <a:ext uri="{FF2B5EF4-FFF2-40B4-BE49-F238E27FC236}">
                <a16:creationId xmlns:a16="http://schemas.microsoft.com/office/drawing/2014/main" id="{AE118794-8FD3-6096-A9A0-754DE863E93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4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75">
            <a:extLst>
              <a:ext uri="{FF2B5EF4-FFF2-40B4-BE49-F238E27FC236}">
                <a16:creationId xmlns:a16="http://schemas.microsoft.com/office/drawing/2014/main" id="{0D80EB4A-CE41-CD7E-3D9E-D4C7C9B22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55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Line 76">
            <a:extLst>
              <a:ext uri="{FF2B5EF4-FFF2-40B4-BE49-F238E27FC236}">
                <a16:creationId xmlns:a16="http://schemas.microsoft.com/office/drawing/2014/main" id="{E8580AE0-E506-F874-EA08-9B9A382B6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5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9" name="Line 77">
            <a:extLst>
              <a:ext uri="{FF2B5EF4-FFF2-40B4-BE49-F238E27FC236}">
                <a16:creationId xmlns:a16="http://schemas.microsoft.com/office/drawing/2014/main" id="{5AB6E338-C01F-1A04-3F40-CE8A56E08B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3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Line 78">
            <a:extLst>
              <a:ext uri="{FF2B5EF4-FFF2-40B4-BE49-F238E27FC236}">
                <a16:creationId xmlns:a16="http://schemas.microsoft.com/office/drawing/2014/main" id="{EEBABD13-A129-F784-0FE6-1C633DF6A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47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1" name="Line 79">
            <a:extLst>
              <a:ext uri="{FF2B5EF4-FFF2-40B4-BE49-F238E27FC236}">
                <a16:creationId xmlns:a16="http://schemas.microsoft.com/office/drawing/2014/main" id="{658E1E96-DE03-9956-B8C6-3A45F7E41F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4184" y="4081636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2" name="Oval 83">
            <a:extLst>
              <a:ext uri="{FF2B5EF4-FFF2-40B4-BE49-F238E27FC236}">
                <a16:creationId xmlns:a16="http://schemas.microsoft.com/office/drawing/2014/main" id="{114F1C84-A2E3-E195-189F-B5AD1724F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" name="Line 84">
            <a:extLst>
              <a:ext uri="{FF2B5EF4-FFF2-40B4-BE49-F238E27FC236}">
                <a16:creationId xmlns:a16="http://schemas.microsoft.com/office/drawing/2014/main" id="{07698FB5-27AC-47C9-5880-3F0E4C5E2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4" name="Rectangle 85">
            <a:extLst>
              <a:ext uri="{FF2B5EF4-FFF2-40B4-BE49-F238E27FC236}">
                <a16:creationId xmlns:a16="http://schemas.microsoft.com/office/drawing/2014/main" id="{67DA9E04-2D64-C5DD-75AD-731C56716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9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5" name="Oval 86">
            <a:extLst>
              <a:ext uri="{FF2B5EF4-FFF2-40B4-BE49-F238E27FC236}">
                <a16:creationId xmlns:a16="http://schemas.microsoft.com/office/drawing/2014/main" id="{972D3D86-CC48-ED5A-DB4F-8D88543D0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" name="Line 87">
            <a:extLst>
              <a:ext uri="{FF2B5EF4-FFF2-40B4-BE49-F238E27FC236}">
                <a16:creationId xmlns:a16="http://schemas.microsoft.com/office/drawing/2014/main" id="{541A97DF-8F9F-0D1D-4D5F-4144DB016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798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" name="Rectangle 88">
            <a:extLst>
              <a:ext uri="{FF2B5EF4-FFF2-40B4-BE49-F238E27FC236}">
                <a16:creationId xmlns:a16="http://schemas.microsoft.com/office/drawing/2014/main" id="{446BB255-12DC-AD97-BFBB-904B3DABE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78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" name="Line 96">
            <a:extLst>
              <a:ext uri="{FF2B5EF4-FFF2-40B4-BE49-F238E27FC236}">
                <a16:creationId xmlns:a16="http://schemas.microsoft.com/office/drawing/2014/main" id="{AB080069-173E-C80A-265E-0D1A11F6AE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7384" y="3091036"/>
            <a:ext cx="914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Oval 97">
            <a:extLst>
              <a:ext uri="{FF2B5EF4-FFF2-40B4-BE49-F238E27FC236}">
                <a16:creationId xmlns:a16="http://schemas.microsoft.com/office/drawing/2014/main" id="{8FC60D1B-FC6E-4685-07DE-09C8FB42A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784" y="30148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" name="Rectangle 98">
            <a:extLst>
              <a:ext uri="{FF2B5EF4-FFF2-40B4-BE49-F238E27FC236}">
                <a16:creationId xmlns:a16="http://schemas.microsoft.com/office/drawing/2014/main" id="{C3D7846E-ABC8-1D72-8AA8-F566699F7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984" y="2862436"/>
            <a:ext cx="44114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10</a:t>
            </a:r>
          </a:p>
        </p:txBody>
      </p:sp>
      <p:sp>
        <p:nvSpPr>
          <p:cNvPr id="141" name="任意形状 140">
            <a:extLst>
              <a:ext uri="{FF2B5EF4-FFF2-40B4-BE49-F238E27FC236}">
                <a16:creationId xmlns:a16="http://schemas.microsoft.com/office/drawing/2014/main" id="{1D8D4F89-9A3F-44F1-8EC9-A4D7C6774D54}"/>
              </a:ext>
            </a:extLst>
          </p:cNvPr>
          <p:cNvSpPr/>
          <p:nvPr/>
        </p:nvSpPr>
        <p:spPr>
          <a:xfrm>
            <a:off x="2903456" y="4675695"/>
            <a:ext cx="499620" cy="452802"/>
          </a:xfrm>
          <a:custGeom>
            <a:avLst/>
            <a:gdLst>
              <a:gd name="connsiteX0" fmla="*/ 0 w 499620"/>
              <a:gd name="connsiteY0" fmla="*/ 0 h 452802"/>
              <a:gd name="connsiteX1" fmla="*/ 150829 w 499620"/>
              <a:gd name="connsiteY1" fmla="*/ 452486 h 452802"/>
              <a:gd name="connsiteX2" fmla="*/ 499620 w 499620"/>
              <a:gd name="connsiteY2" fmla="*/ 56561 h 452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620" h="452802">
                <a:moveTo>
                  <a:pt x="0" y="0"/>
                </a:moveTo>
                <a:cubicBezTo>
                  <a:pt x="33779" y="221529"/>
                  <a:pt x="67559" y="443059"/>
                  <a:pt x="150829" y="452486"/>
                </a:cubicBezTo>
                <a:cubicBezTo>
                  <a:pt x="234099" y="461913"/>
                  <a:pt x="366859" y="259237"/>
                  <a:pt x="499620" y="56561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任意形状 141">
            <a:extLst>
              <a:ext uri="{FF2B5EF4-FFF2-40B4-BE49-F238E27FC236}">
                <a16:creationId xmlns:a16="http://schemas.microsoft.com/office/drawing/2014/main" id="{AA260296-CF03-5397-E8E1-F1EF20F299AB}"/>
              </a:ext>
            </a:extLst>
          </p:cNvPr>
          <p:cNvSpPr/>
          <p:nvPr/>
        </p:nvSpPr>
        <p:spPr>
          <a:xfrm>
            <a:off x="5901179" y="4779390"/>
            <a:ext cx="367646" cy="452922"/>
          </a:xfrm>
          <a:custGeom>
            <a:avLst/>
            <a:gdLst>
              <a:gd name="connsiteX0" fmla="*/ 0 w 367646"/>
              <a:gd name="connsiteY0" fmla="*/ 0 h 452922"/>
              <a:gd name="connsiteX1" fmla="*/ 188536 w 367646"/>
              <a:gd name="connsiteY1" fmla="*/ 452486 h 452922"/>
              <a:gd name="connsiteX2" fmla="*/ 367646 w 367646"/>
              <a:gd name="connsiteY2" fmla="*/ 65987 h 45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7646" h="452922">
                <a:moveTo>
                  <a:pt x="0" y="0"/>
                </a:moveTo>
                <a:cubicBezTo>
                  <a:pt x="63631" y="220744"/>
                  <a:pt x="127262" y="441488"/>
                  <a:pt x="188536" y="452486"/>
                </a:cubicBezTo>
                <a:cubicBezTo>
                  <a:pt x="249810" y="463484"/>
                  <a:pt x="308728" y="264735"/>
                  <a:pt x="367646" y="65987"/>
                </a:cubicBezTo>
              </a:path>
            </a:pathLst>
          </a:custGeom>
          <a:noFill/>
          <a:ln w="19050">
            <a:solidFill>
              <a:srgbClr val="BE374B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3" name="Oval 42">
            <a:extLst>
              <a:ext uri="{FF2B5EF4-FFF2-40B4-BE49-F238E27FC236}">
                <a16:creationId xmlns:a16="http://schemas.microsoft.com/office/drawing/2014/main" id="{537310C4-F7EB-C547-7E4C-0BC07E688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386436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43">
            <a:extLst>
              <a:ext uri="{FF2B5EF4-FFF2-40B4-BE49-F238E27FC236}">
                <a16:creationId xmlns:a16="http://schemas.microsoft.com/office/drawing/2014/main" id="{BFDFF37E-EF8A-B56F-DC88-08EF6283D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0264" y="4462636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5" name="Rectangle 44">
            <a:extLst>
              <a:ext uri="{FF2B5EF4-FFF2-40B4-BE49-F238E27FC236}">
                <a16:creationId xmlns:a16="http://schemas.microsoft.com/office/drawing/2014/main" id="{857ABE29-7929-0B8C-BF0C-B7BB80AC4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064" y="4919836"/>
            <a:ext cx="2286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" name="Rectangle 98">
            <a:extLst>
              <a:ext uri="{FF2B5EF4-FFF2-40B4-BE49-F238E27FC236}">
                <a16:creationId xmlns:a16="http://schemas.microsoft.com/office/drawing/2014/main" id="{B2DA00F8-327E-57AA-4D4E-071BB9572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638" y="42305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158764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A10E6-C683-CC4C-8033-46948E2A2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Client-GFS interaction model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D0EE4-7A36-B24F-9BD1-7458E06D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GFS client code </a:t>
            </a:r>
            <a:r>
              <a:rPr kumimoji="1" lang="en-US" altLang="zh-CN" dirty="0">
                <a:solidFill>
                  <a:srgbClr val="BE384B"/>
                </a:solidFill>
              </a:rPr>
              <a:t>linked</a:t>
            </a:r>
            <a:r>
              <a:rPr kumimoji="1" lang="en-US" altLang="zh-CN" dirty="0"/>
              <a:t> into each app</a:t>
            </a:r>
          </a:p>
          <a:p>
            <a:pPr lvl="1"/>
            <a:r>
              <a:rPr kumimoji="1" lang="en-US" altLang="zh-CN" dirty="0"/>
              <a:t>No </a:t>
            </a:r>
            <a:r>
              <a:rPr kumimoji="1" lang="en-US" altLang="zh-CN" b="1" dirty="0">
                <a:solidFill>
                  <a:srgbClr val="BE384B"/>
                </a:solidFill>
              </a:rPr>
              <a:t>OS-level </a:t>
            </a:r>
            <a:r>
              <a:rPr kumimoji="1" lang="en-US" altLang="zh-CN" dirty="0"/>
              <a:t>API</a:t>
            </a:r>
          </a:p>
          <a:p>
            <a:pPr lvl="1"/>
            <a:r>
              <a:rPr kumimoji="1" lang="en-US" altLang="zh-CN" dirty="0"/>
              <a:t>Interacts with </a:t>
            </a:r>
            <a:r>
              <a:rPr kumimoji="1" lang="en-US" altLang="zh-CN" b="1" dirty="0">
                <a:solidFill>
                  <a:srgbClr val="BE384B"/>
                </a:solidFill>
              </a:rPr>
              <a:t>master</a:t>
            </a:r>
            <a:r>
              <a:rPr kumimoji="1" lang="en-US" altLang="zh-CN" dirty="0"/>
              <a:t> for metadata-related ops</a:t>
            </a:r>
          </a:p>
          <a:p>
            <a:pPr lvl="1"/>
            <a:r>
              <a:rPr kumimoji="1" lang="en-US" altLang="zh-CN" dirty="0"/>
              <a:t>Interacts </a:t>
            </a:r>
            <a:r>
              <a:rPr kumimoji="1" lang="en-US" altLang="zh-CN" b="1" dirty="0">
                <a:solidFill>
                  <a:srgbClr val="BE384B"/>
                </a:solidFill>
              </a:rPr>
              <a:t>directly with </a:t>
            </a:r>
            <a:r>
              <a:rPr kumimoji="1" lang="en-US" altLang="zh-CN" b="1" dirty="0" err="1">
                <a:solidFill>
                  <a:srgbClr val="BE384B"/>
                </a:solidFill>
              </a:rPr>
              <a:t>chunkservers</a:t>
            </a:r>
            <a:r>
              <a:rPr kumimoji="1" lang="en-US" altLang="zh-CN" b="1" dirty="0">
                <a:solidFill>
                  <a:srgbClr val="BE384B"/>
                </a:solidFill>
              </a:rPr>
              <a:t> </a:t>
            </a:r>
            <a:r>
              <a:rPr kumimoji="1" lang="en-US" altLang="zh-CN" dirty="0"/>
              <a:t>for data</a:t>
            </a:r>
          </a:p>
          <a:p>
            <a:pPr lvl="2"/>
            <a:r>
              <a:rPr kumimoji="1" lang="en-US" altLang="zh-CN" dirty="0"/>
              <a:t>Master is not a point of congestion</a:t>
            </a:r>
          </a:p>
          <a:p>
            <a:r>
              <a:rPr kumimoji="1" lang="en-US" altLang="zh-CN" dirty="0">
                <a:solidFill>
                  <a:srgbClr val="BE384B"/>
                </a:solidFill>
              </a:rPr>
              <a:t>No caching</a:t>
            </a:r>
            <a:r>
              <a:rPr kumimoji="1" lang="en-US" altLang="zh-CN" b="0" dirty="0"/>
              <a:t>: </a:t>
            </a:r>
            <a:r>
              <a:rPr kumimoji="1" lang="en-US" altLang="zh-CN" dirty="0"/>
              <a:t>neither clients nor </a:t>
            </a:r>
            <a:r>
              <a:rPr kumimoji="1" lang="en-US" altLang="zh-CN" dirty="0" err="1"/>
              <a:t>chunkservers</a:t>
            </a:r>
            <a:r>
              <a:rPr kumimoji="1" lang="en-US" altLang="zh-CN" dirty="0"/>
              <a:t> cache data</a:t>
            </a:r>
          </a:p>
          <a:p>
            <a:pPr lvl="1"/>
            <a:r>
              <a:rPr kumimoji="1" lang="en-US" altLang="zh-CN" dirty="0"/>
              <a:t>Except for the system buffer cache</a:t>
            </a:r>
          </a:p>
          <a:p>
            <a:pPr lvl="1"/>
            <a:r>
              <a:rPr kumimoji="1" lang="en-US" altLang="zh-CN" dirty="0"/>
              <a:t>Why? Large files offer little opportunity for caching </a:t>
            </a:r>
          </a:p>
          <a:p>
            <a:r>
              <a:rPr kumimoji="1" lang="en-US" altLang="zh-CN" dirty="0"/>
              <a:t>Clients cache metadata </a:t>
            </a:r>
          </a:p>
          <a:p>
            <a:pPr lvl="1"/>
            <a:r>
              <a:rPr kumimoji="1" lang="en-US" altLang="zh-CN" dirty="0"/>
              <a:t>e.g., location of a file’s chunks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6BF84B-1E74-C54C-B0A2-B61EBE9E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042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B-Tree indexes on the disk?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Get(K), Insert(K,V) and Update(K,V) are slow </a:t>
            </a:r>
          </a:p>
          <a:p>
            <a:pPr lvl="1"/>
            <a:r>
              <a:rPr kumimoji="1" lang="en-US" altLang="zh-CN" dirty="0"/>
              <a:t>O(log(n)) random disk accesses</a:t>
            </a:r>
          </a:p>
          <a:p>
            <a:pPr lvl="1"/>
            <a:r>
              <a:rPr kumimoji="1" lang="en-US" altLang="zh-CN" dirty="0"/>
              <a:t>Typically, is small, since B-Tree indexes uses large node size. But is still a killer for performance </a:t>
            </a:r>
          </a:p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indexes are not good enough for </a:t>
            </a:r>
            <a:r>
              <a:rPr kumimoji="1" lang="en-US" altLang="zh-CN" dirty="0">
                <a:solidFill>
                  <a:srgbClr val="BE374B"/>
                </a:solidFill>
              </a:rPr>
              <a:t>insertion-intensive</a:t>
            </a:r>
            <a:r>
              <a:rPr kumimoji="1" lang="en-US" altLang="zh-CN" dirty="0"/>
              <a:t> workloads</a:t>
            </a:r>
          </a:p>
          <a:p>
            <a:pPr lvl="1"/>
            <a:r>
              <a:rPr kumimoji="1" lang="en-US" altLang="zh-CN" dirty="0"/>
              <a:t>Still </a:t>
            </a:r>
            <a:r>
              <a:rPr kumimoji="1" lang="en-US" altLang="zh-CN" b="1" dirty="0">
                <a:solidFill>
                  <a:srgbClr val="BE374B"/>
                </a:solidFill>
              </a:rPr>
              <a:t>many random disk I/O </a:t>
            </a:r>
            <a:r>
              <a:rPr kumimoji="1" lang="en-US" altLang="zh-CN" dirty="0"/>
              <a:t>involved </a:t>
            </a:r>
          </a:p>
          <a:p>
            <a:pPr lvl="1"/>
            <a:r>
              <a:rPr kumimoji="1" lang="en-US" altLang="zh-CN" dirty="0"/>
              <a:t>Insertions are common for on-disk storages, because reads are served by other system components, e.g., a cache system like </a:t>
            </a:r>
            <a:r>
              <a:rPr kumimoji="1" lang="en-US" altLang="zh-CN" dirty="0" err="1"/>
              <a:t>Memached</a:t>
            </a:r>
            <a:r>
              <a:rPr kumimoji="1" lang="en-US" altLang="zh-CN" dirty="0"/>
              <a:t> </a:t>
            </a:r>
          </a:p>
          <a:p>
            <a:pPr lvl="2"/>
            <a:r>
              <a:rPr kumimoji="1" lang="en-US" altLang="zh-CN" dirty="0"/>
              <a:t>E.g., check lecture 02, step#2 for scaling a website</a:t>
            </a:r>
          </a:p>
          <a:p>
            <a:r>
              <a:rPr kumimoji="1" lang="en-US" altLang="zh-CN" dirty="0" err="1"/>
              <a:t>B+Tree</a:t>
            </a:r>
            <a:r>
              <a:rPr kumimoji="1" lang="en-US" altLang="zh-CN" dirty="0"/>
              <a:t> index size can be large </a:t>
            </a:r>
          </a:p>
          <a:p>
            <a:pPr lvl="1"/>
            <a:r>
              <a:rPr kumimoji="1" lang="en-US" altLang="zh-CN" dirty="0"/>
              <a:t>For small values, the index size can be close to the value sizes (in the same order)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2604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146" y="1830524"/>
            <a:ext cx="7307708" cy="205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Can we </a:t>
            </a:r>
            <a:r>
              <a:rPr lang="en-US" altLang="zh-CN" kern="0" dirty="0">
                <a:solidFill>
                  <a:srgbClr val="C00000"/>
                </a:solidFill>
                <a:ea typeface="+mn-ea"/>
              </a:rPr>
              <a:t>avoid random access</a:t>
            </a:r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 for </a:t>
            </a:r>
          </a:p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index updates and insertions, </a:t>
            </a:r>
            <a:r>
              <a:rPr lang="en-US" altLang="zh-CN" kern="0" dirty="0">
                <a:solidFill>
                  <a:srgbClr val="C00000"/>
                </a:solidFill>
                <a:ea typeface="+mn-ea"/>
              </a:rPr>
              <a:t>with small index size</a:t>
            </a:r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, while </a:t>
            </a:r>
            <a:r>
              <a:rPr lang="en-US" altLang="zh-CN" kern="0" dirty="0">
                <a:solidFill>
                  <a:srgbClr val="C00000"/>
                </a:solidFill>
                <a:ea typeface="+mn-ea"/>
              </a:rPr>
              <a:t>supporting scans (no brute force) </a:t>
            </a:r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3213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3D128-6117-8C4C-8EA4-425E7B5C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Recall: segmented log file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123B4-5700-524D-9391-624F238FF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Compaction &amp; </a:t>
            </a:r>
            <a:r>
              <a:rPr kumimoji="1" lang="en-US" altLang="zh-CN" dirty="0">
                <a:solidFill>
                  <a:srgbClr val="C00000"/>
                </a:solidFill>
              </a:rPr>
              <a:t>segmentation</a:t>
            </a:r>
            <a:r>
              <a:rPr kumimoji="1" lang="en-US" altLang="zh-CN" b="0" dirty="0"/>
              <a:t> </a:t>
            </a:r>
          </a:p>
          <a:p>
            <a:pPr lvl="1"/>
            <a:r>
              <a:rPr kumimoji="1" lang="en-US" altLang="zh-CN" b="0" dirty="0"/>
              <a:t>Break a file into </a:t>
            </a:r>
            <a:r>
              <a:rPr kumimoji="1" lang="en-US" altLang="zh-CN" b="1" dirty="0">
                <a:solidFill>
                  <a:srgbClr val="C00000"/>
                </a:solidFill>
              </a:rPr>
              <a:t>fixed-sized</a:t>
            </a:r>
            <a:r>
              <a:rPr kumimoji="1" lang="en-US" altLang="zh-CN" b="0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insertions</a:t>
            </a:r>
          </a:p>
          <a:p>
            <a:pPr lvl="1"/>
            <a:r>
              <a:rPr kumimoji="1" lang="en-US" altLang="zh-CN" dirty="0"/>
              <a:t>Can control the compaction </a:t>
            </a:r>
            <a:r>
              <a:rPr lang="en" altLang="zh-CN" b="1" dirty="0">
                <a:solidFill>
                  <a:srgbClr val="C00000"/>
                </a:solidFill>
              </a:rPr>
              <a:t>granularity</a:t>
            </a:r>
            <a:r>
              <a:rPr lang="en" altLang="zh-CN" dirty="0"/>
              <a:t> with the segment size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E451BB-D58B-9846-AB2D-F47431F3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:a16="http://schemas.microsoft.com/office/drawing/2014/main" id="{E34FB4DD-3762-7443-A7DF-29FD2DA0C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809925"/>
            <a:ext cx="6948264" cy="26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321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Trees: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(Sorted String Table)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is based on the </a:t>
            </a:r>
            <a:r>
              <a:rPr kumimoji="1" lang="en-US" altLang="zh-CN" dirty="0">
                <a:solidFill>
                  <a:srgbClr val="BE374B"/>
                </a:solidFill>
              </a:rPr>
              <a:t>segmented log file </a:t>
            </a:r>
            <a:r>
              <a:rPr kumimoji="1" lang="en-US" altLang="zh-CN" b="0" dirty="0"/>
              <a:t>described in the hash index </a:t>
            </a:r>
          </a:p>
          <a:p>
            <a:pPr lvl="1"/>
            <a:r>
              <a:rPr kumimoji="1" lang="en-US" altLang="zh-CN" dirty="0"/>
              <a:t>Break a file into </a:t>
            </a:r>
            <a:r>
              <a:rPr kumimoji="1" lang="en-US" altLang="zh-CN" b="1" dirty="0">
                <a:solidFill>
                  <a:srgbClr val="BE374B"/>
                </a:solidFill>
              </a:rPr>
              <a:t>fixed-sized</a:t>
            </a:r>
            <a:r>
              <a:rPr kumimoji="1" lang="en-US" altLang="zh-CN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5510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34B18-6043-8F45-BFE1-E74438F6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LSM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Trees: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(Sorted String Table)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D4AAB4-98A0-5948-A07C-B4E0B4BD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680520"/>
          </a:xfrm>
        </p:spPr>
        <p:txBody>
          <a:bodyPr>
            <a:normAutofit/>
          </a:bodyPr>
          <a:lstStyle/>
          <a:p>
            <a:r>
              <a:rPr kumimoji="1" lang="en-US" altLang="zh-CN" dirty="0" err="1"/>
              <a:t>SSTable</a:t>
            </a:r>
            <a:r>
              <a:rPr kumimoji="1" lang="en-US" altLang="zh-CN" dirty="0"/>
              <a:t> </a:t>
            </a:r>
            <a:r>
              <a:rPr kumimoji="1" lang="en-US" altLang="zh-CN" b="0" dirty="0"/>
              <a:t>is based on the </a:t>
            </a:r>
            <a:r>
              <a:rPr kumimoji="1" lang="en-US" altLang="zh-CN" dirty="0">
                <a:solidFill>
                  <a:srgbClr val="BE374B"/>
                </a:solidFill>
              </a:rPr>
              <a:t>segmented log file </a:t>
            </a:r>
            <a:r>
              <a:rPr kumimoji="1" lang="en-US" altLang="zh-CN" b="0" dirty="0"/>
              <a:t>described in the hash index </a:t>
            </a:r>
          </a:p>
          <a:p>
            <a:pPr lvl="1"/>
            <a:r>
              <a:rPr kumimoji="1" lang="en-US" altLang="zh-CN" dirty="0"/>
              <a:t>Break a file into </a:t>
            </a:r>
            <a:r>
              <a:rPr kumimoji="1" lang="en-US" altLang="zh-CN" b="1" dirty="0">
                <a:solidFill>
                  <a:srgbClr val="BE374B"/>
                </a:solidFill>
              </a:rPr>
              <a:t>fixed-sized</a:t>
            </a:r>
            <a:r>
              <a:rPr kumimoji="1" lang="en-US" altLang="zh-CN" dirty="0"/>
              <a:t> segments </a:t>
            </a:r>
          </a:p>
          <a:p>
            <a:pPr lvl="1"/>
            <a:r>
              <a:rPr kumimoji="1" lang="en-US" altLang="zh-CN" dirty="0"/>
              <a:t>If a segment is full, then create a new file for insertion </a:t>
            </a:r>
          </a:p>
          <a:p>
            <a:r>
              <a:rPr kumimoji="1" lang="en-US" altLang="zh-CN" dirty="0"/>
              <a:t>With two extensions</a:t>
            </a:r>
          </a:p>
          <a:p>
            <a:pPr lvl="1"/>
            <a:r>
              <a:rPr kumimoji="1" lang="en-US" altLang="zh-CN" dirty="0"/>
              <a:t>Key-values in a segment are </a:t>
            </a:r>
            <a:r>
              <a:rPr kumimoji="1" lang="en-US" altLang="zh-CN" b="1" dirty="0">
                <a:solidFill>
                  <a:srgbClr val="BE374B"/>
                </a:solidFill>
              </a:rPr>
              <a:t>sorted</a:t>
            </a:r>
            <a:r>
              <a:rPr kumimoji="1" lang="en-US" altLang="zh-CN" dirty="0"/>
              <a:t> by the key</a:t>
            </a:r>
          </a:p>
          <a:p>
            <a:pPr lvl="1"/>
            <a:r>
              <a:rPr kumimoji="1" lang="en-US" altLang="zh-CN" dirty="0"/>
              <a:t>Old segment files are </a:t>
            </a:r>
            <a:r>
              <a:rPr kumimoji="1" lang="en-US" altLang="zh-CN" b="1" dirty="0">
                <a:solidFill>
                  <a:srgbClr val="BE374B"/>
                </a:solidFill>
              </a:rPr>
              <a:t>immutable</a:t>
            </a:r>
            <a:r>
              <a:rPr kumimoji="1" lang="en-US" altLang="zh-CN" dirty="0"/>
              <a:t> and can be </a:t>
            </a:r>
            <a:r>
              <a:rPr kumimoji="1" lang="en-US" altLang="zh-CN" b="1" dirty="0">
                <a:solidFill>
                  <a:srgbClr val="BE374B"/>
                </a:solidFill>
              </a:rPr>
              <a:t>compacted</a:t>
            </a:r>
            <a:r>
              <a:rPr kumimoji="1" lang="en-US" altLang="zh-CN" dirty="0"/>
              <a:t> to save spaces</a:t>
            </a:r>
            <a:endParaRPr kumimoji="1" lang="zh-CN" altLang="en-US" dirty="0"/>
          </a:p>
          <a:p>
            <a:pPr lvl="1"/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E4392-2D5E-604E-BC32-45655AC6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8A87A82-312A-1248-963A-2234F5CC2C6C}"/>
              </a:ext>
            </a:extLst>
          </p:cNvPr>
          <p:cNvSpPr/>
          <p:nvPr/>
        </p:nvSpPr>
        <p:spPr>
          <a:xfrm>
            <a:off x="777286" y="4257370"/>
            <a:ext cx="7589428" cy="83099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Why immutable? Inserting in a </a:t>
            </a:r>
            <a:r>
              <a:rPr lang="en-US" altLang="zh-CN" sz="2400" dirty="0" err="1">
                <a:latin typeface="Candara" pitchFamily="34" charset="0"/>
                <a:ea typeface="Verdana" pitchFamily="34" charset="0"/>
                <a:cs typeface="Verdana" pitchFamily="34" charset="0"/>
              </a:rPr>
              <a:t>SSTable</a:t>
            </a:r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 is </a:t>
            </a:r>
            <a:r>
              <a:rPr lang="en-US" altLang="zh-CN" sz="2400" b="1" dirty="0">
                <a:solidFill>
                  <a:srgbClr val="BD374B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not append-only</a:t>
            </a:r>
          </a:p>
          <a:p>
            <a:pPr algn="ctr"/>
            <a:r>
              <a:rPr lang="en-US" altLang="zh-CN" sz="2400" dirty="0">
                <a:latin typeface="Candara" pitchFamily="34" charset="0"/>
                <a:ea typeface="Verdana" pitchFamily="34" charset="0"/>
                <a:cs typeface="Verdana" pitchFamily="34" charset="0"/>
              </a:rPr>
              <a:t>We will come back to this topic later</a:t>
            </a:r>
            <a:endParaRPr lang="zh-CN" altLang="en-US" sz="20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13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6E1CC-46DA-3045-BC77-B48F5D8B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9C5AE-5CF2-F341-8295-1802B374C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#1. Merging two </a:t>
            </a:r>
            <a:r>
              <a:rPr kumimoji="1" lang="en-US" altLang="zh-CN" dirty="0" err="1"/>
              <a:t>SSTables</a:t>
            </a:r>
            <a:r>
              <a:rPr kumimoji="1" lang="en-US" altLang="zh-CN" dirty="0"/>
              <a:t> is efficient</a:t>
            </a:r>
          </a:p>
          <a:p>
            <a:pPr lvl="1"/>
            <a:r>
              <a:rPr kumimoji="1" lang="en-US" altLang="zh-CN" dirty="0"/>
              <a:t>Even if the two tables are much larger than the available memory </a:t>
            </a:r>
          </a:p>
          <a:p>
            <a:pPr lvl="1"/>
            <a:r>
              <a:rPr kumimoji="1" lang="en-US" altLang="zh-CN" dirty="0"/>
              <a:t>Similar to the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mergesort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60641-7F7D-7F42-AFD2-B670E92F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EAC6B20C-5E47-FD44-8017-0ED703E7C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68910"/>
            <a:ext cx="4536656" cy="30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245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FD964-43E2-7447-ABB3-AD66890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6509-F965-9F45-91DF-17BB3878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#2. Searching a given key in a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is efficient </a:t>
            </a:r>
          </a:p>
          <a:p>
            <a:pPr lvl="1"/>
            <a:r>
              <a:rPr kumimoji="1" lang="en-US" altLang="zh-CN" dirty="0"/>
              <a:t>We can use binary search to lookup a given key</a:t>
            </a:r>
            <a:endParaRPr kumimoji="1" lang="en-US" altLang="zh-CN" b="0" dirty="0"/>
          </a:p>
          <a:p>
            <a:pPr lvl="1"/>
            <a:r>
              <a:rPr kumimoji="1" lang="en-US" altLang="zh-CN" b="0" dirty="0"/>
              <a:t>Or we only need some </a:t>
            </a:r>
            <a:r>
              <a:rPr kumimoji="1" lang="en-US" altLang="zh-CN" b="0" dirty="0">
                <a:solidFill>
                  <a:schemeClr val="accent1"/>
                </a:solidFill>
              </a:rPr>
              <a:t>sparse index</a:t>
            </a:r>
            <a:r>
              <a:rPr kumimoji="1" lang="en-US" altLang="zh-CN" b="0" dirty="0"/>
              <a:t> for the acceleration,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one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for</a:t>
            </a:r>
            <a:r>
              <a:rPr kumimoji="1" lang="zh-CN" altLang="en-US" b="0" dirty="0"/>
              <a:t> </a:t>
            </a:r>
            <a:r>
              <a:rPr kumimoji="1" lang="en-US" altLang="zh-CN" b="0" dirty="0"/>
              <a:t>each</a:t>
            </a:r>
            <a:r>
              <a:rPr kumimoji="1" lang="zh-CN" altLang="en-US" b="0" dirty="0"/>
              <a:t>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pPr lvl="1"/>
            <a:r>
              <a:rPr kumimoji="1" lang="en-US" altLang="zh-CN" dirty="0"/>
              <a:t>E.g., </a:t>
            </a:r>
            <a:r>
              <a:rPr lang="en-US" altLang="zh-CN" dirty="0"/>
              <a:t>one key in index for every few KB of </a:t>
            </a:r>
            <a:r>
              <a:rPr lang="en-US" altLang="zh-CN" dirty="0" err="1"/>
              <a:t>SSTable</a:t>
            </a:r>
            <a:r>
              <a:rPr lang="en-US" altLang="zh-CN" dirty="0"/>
              <a:t> is sufficient, since scanning them is quick  </a:t>
            </a:r>
          </a:p>
          <a:p>
            <a:pPr lvl="1"/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C9F083-C24B-604C-95C6-E7BA6D0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/>
          </a:p>
        </p:txBody>
      </p:sp>
      <p:pic>
        <p:nvPicPr>
          <p:cNvPr id="6" name="图片 5" descr="表格&#10;&#10;低可信度描述已自动生成">
            <a:extLst>
              <a:ext uri="{FF2B5EF4-FFF2-40B4-BE49-F238E27FC236}">
                <a16:creationId xmlns:a16="http://schemas.microsoft.com/office/drawing/2014/main" id="{94219684-A278-B74D-9EEF-61B0B4CDB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20" y="3368552"/>
            <a:ext cx="4692352" cy="23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3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FD964-43E2-7447-ABB3-AD66890A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Benefits of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(compared to original log file)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6509-F965-9F45-91DF-17BB3878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#3. Support range operations </a:t>
            </a:r>
          </a:p>
          <a:p>
            <a:pPr lvl="1"/>
            <a:r>
              <a:rPr kumimoji="1" lang="en-US" altLang="zh-CN" b="0" dirty="0"/>
              <a:t>Since the KVS are sorted in the file</a:t>
            </a:r>
            <a:endParaRPr lang="en-US" altLang="zh-CN" dirty="0"/>
          </a:p>
          <a:p>
            <a:pPr lvl="1"/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C9F083-C24B-604C-95C6-E7BA6D0E5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  <p:pic>
        <p:nvPicPr>
          <p:cNvPr id="7" name="图片 6" descr="表格&#10;&#10;低可信度描述已自动生成">
            <a:extLst>
              <a:ext uri="{FF2B5EF4-FFF2-40B4-BE49-F238E27FC236}">
                <a16:creationId xmlns:a16="http://schemas.microsoft.com/office/drawing/2014/main" id="{FD303416-4136-A449-BE6E-E4E6DF153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48" y="2719282"/>
            <a:ext cx="5784304" cy="288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23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962B8-984D-0440-83BD-64CF590D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E760F-9655-0841-BE16-2B9A4E8C5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26946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pPr lvl="1"/>
            <a:r>
              <a:rPr kumimoji="1" lang="en-US" altLang="zh-CN" dirty="0"/>
              <a:t>Simple quiz: why not using hash table?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7DD9E3-D7BA-C44A-9A13-D1CEC666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9BF6840-EB72-614C-B77E-5EEFE8B87171}"/>
              </a:ext>
            </a:extLst>
          </p:cNvPr>
          <p:cNvSpPr/>
          <p:nvPr/>
        </p:nvSpPr>
        <p:spPr>
          <a:xfrm>
            <a:off x="2339752" y="3023566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A450149-CAF3-4C45-AE2A-C313AFA50625}"/>
              </a:ext>
            </a:extLst>
          </p:cNvPr>
          <p:cNvSpPr/>
          <p:nvPr/>
        </p:nvSpPr>
        <p:spPr>
          <a:xfrm>
            <a:off x="2195736" y="3316232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19D0225-9F60-6D42-915B-51F62F5BC9B1}"/>
              </a:ext>
            </a:extLst>
          </p:cNvPr>
          <p:cNvSpPr/>
          <p:nvPr/>
        </p:nvSpPr>
        <p:spPr>
          <a:xfrm>
            <a:off x="2532125" y="3316232"/>
            <a:ext cx="216024" cy="216000"/>
          </a:xfrm>
          <a:prstGeom prst="ellipse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7F7C15A4-0596-064F-BE8B-5AD8FE0A46C5}"/>
              </a:ext>
            </a:extLst>
          </p:cNvPr>
          <p:cNvCxnSpPr>
            <a:stCxn id="9" idx="0"/>
            <a:endCxn id="8" idx="3"/>
          </p:cNvCxnSpPr>
          <p:nvPr/>
        </p:nvCxnSpPr>
        <p:spPr>
          <a:xfrm flipV="1">
            <a:off x="2303748" y="3207934"/>
            <a:ext cx="67640" cy="108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1D8307E-235F-3F4E-8479-40DEF4555E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411760" y="3424232"/>
            <a:ext cx="120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A4285CA7-E762-6D49-AC33-A90673668DEC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>
            <a:off x="2524140" y="3207934"/>
            <a:ext cx="115997" cy="1082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95719F0-A985-714A-A469-AF2BC34A91E3}"/>
              </a:ext>
            </a:extLst>
          </p:cNvPr>
          <p:cNvSpPr/>
          <p:nvPr/>
        </p:nvSpPr>
        <p:spPr>
          <a:xfrm>
            <a:off x="1847379" y="3608206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1559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5635-2B75-AE43-A4A6-58E2E552B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maintain </a:t>
            </a:r>
            <a:r>
              <a:rPr kumimoji="1" lang="en-US" altLang="zh-CN" dirty="0" err="1"/>
              <a:t>SSTable</a:t>
            </a:r>
            <a:r>
              <a:rPr kumimoji="1" lang="en-US" altLang="zh-CN" dirty="0"/>
              <a:t> with sequential writes?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A0D30F-A7EE-C445-A9F6-4BAF5893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080120"/>
          </a:xfrm>
        </p:spPr>
        <p:txBody>
          <a:bodyPr/>
          <a:lstStyle/>
          <a:p>
            <a:r>
              <a:rPr kumimoji="1" lang="en-US" altLang="zh-CN" dirty="0"/>
              <a:t>Use a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: </a:t>
            </a:r>
            <a:r>
              <a:rPr kumimoji="1" lang="en-US" altLang="zh-CN" b="0" dirty="0"/>
              <a:t>an in-memory data structure (e.g., a red-black Tree)</a:t>
            </a:r>
          </a:p>
          <a:p>
            <a:r>
              <a:rPr kumimoji="1" lang="en-US" altLang="zh-CN" dirty="0"/>
              <a:t>Example</a:t>
            </a:r>
            <a:r>
              <a:rPr kumimoji="1" lang="en-US" altLang="zh-CN" b="0" dirty="0"/>
              <a:t>: insert a (K, V) into </a:t>
            </a:r>
            <a:r>
              <a:rPr kumimoji="1" lang="en-US" altLang="zh-CN" b="0" dirty="0" err="1"/>
              <a:t>SSTable</a:t>
            </a:r>
            <a:endParaRPr kumimoji="1" lang="en-US" altLang="zh-CN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7394F2-9F4E-6B4B-8F26-84235B7D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1E31D6B-057E-2749-8139-BAB434C25556}"/>
              </a:ext>
            </a:extLst>
          </p:cNvPr>
          <p:cNvGrpSpPr/>
          <p:nvPr/>
        </p:nvGrpSpPr>
        <p:grpSpPr>
          <a:xfrm>
            <a:off x="611560" y="2421148"/>
            <a:ext cx="360000" cy="369332"/>
            <a:chOff x="683568" y="2848168"/>
            <a:chExt cx="360000" cy="36933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D4A7A05-D6B4-B44C-804B-0DBEC1C70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568" y="2857500"/>
              <a:ext cx="360000" cy="36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3968C77-5C22-3147-B700-2184F7622B2A}"/>
                </a:ext>
              </a:extLst>
            </p:cNvPr>
            <p:cNvSpPr/>
            <p:nvPr/>
          </p:nvSpPr>
          <p:spPr>
            <a:xfrm>
              <a:off x="707115" y="2848168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/>
                <a:t>1</a:t>
              </a:r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C02C9B0-942F-4B4B-91A4-48B6BBDD996E}"/>
              </a:ext>
            </a:extLst>
          </p:cNvPr>
          <p:cNvSpPr/>
          <p:nvPr/>
        </p:nvSpPr>
        <p:spPr>
          <a:xfrm>
            <a:off x="1011875" y="2389914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Insert the (K,V) into the </a:t>
            </a:r>
            <a:r>
              <a:rPr kumimoji="1" lang="en-US" altLang="zh-CN" dirty="0" err="1"/>
              <a:t>MemTable</a:t>
            </a:r>
            <a:r>
              <a:rPr kumimoji="1" lang="en-US" altLang="zh-CN" dirty="0"/>
              <a:t> </a:t>
            </a:r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DCDF902-D753-D644-9505-1356386A960E}"/>
              </a:ext>
            </a:extLst>
          </p:cNvPr>
          <p:cNvGrpSpPr/>
          <p:nvPr/>
        </p:nvGrpSpPr>
        <p:grpSpPr>
          <a:xfrm>
            <a:off x="2171556" y="3185612"/>
            <a:ext cx="552413" cy="508666"/>
            <a:chOff x="2195736" y="3023566"/>
            <a:chExt cx="552413" cy="50866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3563554E-E547-E94F-8382-B657B6123168}"/>
                </a:ext>
              </a:extLst>
            </p:cNvPr>
            <p:cNvSpPr/>
            <p:nvPr/>
          </p:nvSpPr>
          <p:spPr>
            <a:xfrm>
              <a:off x="2339752" y="3023566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00D83D7-89FD-CF41-8118-7184877B5A8C}"/>
                </a:ext>
              </a:extLst>
            </p:cNvPr>
            <p:cNvSpPr/>
            <p:nvPr/>
          </p:nvSpPr>
          <p:spPr>
            <a:xfrm>
              <a:off x="2195736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01778253-ADBC-FC4C-AAF2-EA1FEC40BAA3}"/>
                </a:ext>
              </a:extLst>
            </p:cNvPr>
            <p:cNvSpPr/>
            <p:nvPr/>
          </p:nvSpPr>
          <p:spPr>
            <a:xfrm>
              <a:off x="2532125" y="3316232"/>
              <a:ext cx="216024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51215361-A30B-C741-A378-63FB3B47A5F7}"/>
                </a:ext>
              </a:extLst>
            </p:cNvPr>
            <p:cNvCxnSpPr>
              <a:stCxn id="10" idx="0"/>
              <a:endCxn id="9" idx="3"/>
            </p:cNvCxnSpPr>
            <p:nvPr/>
          </p:nvCxnSpPr>
          <p:spPr>
            <a:xfrm flipV="1">
              <a:off x="2303748" y="3207934"/>
              <a:ext cx="67640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51BFFEBA-0423-6F4F-9A83-C51348AF2083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2411760" y="3424232"/>
              <a:ext cx="120365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1382225D-A23E-9D44-B478-011E85D6EF3C}"/>
                </a:ext>
              </a:extLst>
            </p:cNvPr>
            <p:cNvCxnSpPr>
              <a:cxnSpLocks/>
              <a:stCxn id="9" idx="5"/>
              <a:endCxn id="11" idx="0"/>
            </p:cNvCxnSpPr>
            <p:nvPr/>
          </p:nvCxnSpPr>
          <p:spPr>
            <a:xfrm>
              <a:off x="2524140" y="3207934"/>
              <a:ext cx="115997" cy="108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892B607D-C235-E04A-8665-ADB84847A024}"/>
              </a:ext>
            </a:extLst>
          </p:cNvPr>
          <p:cNvSpPr/>
          <p:nvPr/>
        </p:nvSpPr>
        <p:spPr>
          <a:xfrm>
            <a:off x="1823201" y="3864129"/>
            <a:ext cx="124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err="1"/>
              <a:t>MemTable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C2F814-2905-FD41-8784-C97D308B33EF}"/>
              </a:ext>
            </a:extLst>
          </p:cNvPr>
          <p:cNvSpPr/>
          <p:nvPr/>
        </p:nvSpPr>
        <p:spPr>
          <a:xfrm>
            <a:off x="469084" y="3136241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(K,V)</a:t>
            </a:r>
            <a:endParaRPr lang="zh-CN" altLang="en-US" dirty="0"/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13291B42-36DD-2F4A-B62F-D54929A63125}"/>
              </a:ext>
            </a:extLst>
          </p:cNvPr>
          <p:cNvSpPr/>
          <p:nvPr/>
        </p:nvSpPr>
        <p:spPr>
          <a:xfrm>
            <a:off x="1143000" y="2942814"/>
            <a:ext cx="1113140" cy="431503"/>
          </a:xfrm>
          <a:custGeom>
            <a:avLst/>
            <a:gdLst>
              <a:gd name="connsiteX0" fmla="*/ 0 w 1117600"/>
              <a:gd name="connsiteY0" fmla="*/ 368209 h 402426"/>
              <a:gd name="connsiteX1" fmla="*/ 431800 w 1117600"/>
              <a:gd name="connsiteY1" fmla="*/ 368209 h 402426"/>
              <a:gd name="connsiteX2" fmla="*/ 419100 w 1117600"/>
              <a:gd name="connsiteY2" fmla="*/ 12609 h 402426"/>
              <a:gd name="connsiteX3" fmla="*/ 1117600 w 1117600"/>
              <a:gd name="connsiteY3" fmla="*/ 114209 h 402426"/>
              <a:gd name="connsiteX0" fmla="*/ 0 w 1113140"/>
              <a:gd name="connsiteY0" fmla="*/ 362132 h 396349"/>
              <a:gd name="connsiteX1" fmla="*/ 431800 w 1113140"/>
              <a:gd name="connsiteY1" fmla="*/ 362132 h 396349"/>
              <a:gd name="connsiteX2" fmla="*/ 419100 w 1113140"/>
              <a:gd name="connsiteY2" fmla="*/ 6532 h 396349"/>
              <a:gd name="connsiteX3" fmla="*/ 1113140 w 1113140"/>
              <a:gd name="connsiteY3" fmla="*/ 210723 h 396349"/>
              <a:gd name="connsiteX0" fmla="*/ 0 w 1113140"/>
              <a:gd name="connsiteY0" fmla="*/ 397286 h 431503"/>
              <a:gd name="connsiteX1" fmla="*/ 431800 w 1113140"/>
              <a:gd name="connsiteY1" fmla="*/ 397286 h 431503"/>
              <a:gd name="connsiteX2" fmla="*/ 419100 w 1113140"/>
              <a:gd name="connsiteY2" fmla="*/ 41686 h 431503"/>
              <a:gd name="connsiteX3" fmla="*/ 1113140 w 1113140"/>
              <a:gd name="connsiteY3" fmla="*/ 245877 h 43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140" h="431503">
                <a:moveTo>
                  <a:pt x="0" y="397286"/>
                </a:moveTo>
                <a:cubicBezTo>
                  <a:pt x="180975" y="426919"/>
                  <a:pt x="361950" y="456553"/>
                  <a:pt x="431800" y="397286"/>
                </a:cubicBezTo>
                <a:cubicBezTo>
                  <a:pt x="501650" y="338019"/>
                  <a:pt x="304800" y="84019"/>
                  <a:pt x="419100" y="41686"/>
                </a:cubicBezTo>
                <a:cubicBezTo>
                  <a:pt x="533400" y="-647"/>
                  <a:pt x="1035143" y="-84798"/>
                  <a:pt x="1113140" y="245877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93470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41448</TotalTime>
  <Words>7709</Words>
  <Application>Microsoft Macintosh PowerPoint</Application>
  <PresentationFormat>全屏显示(16:10)</PresentationFormat>
  <Paragraphs>1679</Paragraphs>
  <Slides>137</Slides>
  <Notes>56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137</vt:i4>
      </vt:variant>
    </vt:vector>
  </HeadingPairs>
  <TitlesOfParts>
    <vt:vector size="152" baseType="lpstr">
      <vt:lpstr>DengXian</vt:lpstr>
      <vt:lpstr>Microsoft YaHei</vt:lpstr>
      <vt:lpstr>Arial</vt:lpstr>
      <vt:lpstr>Calibri</vt:lpstr>
      <vt:lpstr>Candara</vt:lpstr>
      <vt:lpstr>Century Gothic</vt:lpstr>
      <vt:lpstr>Consolas</vt:lpstr>
      <vt:lpstr>Courier New</vt:lpstr>
      <vt:lpstr>Eras Medium ITC</vt:lpstr>
      <vt:lpstr>Helvetica</vt:lpstr>
      <vt:lpstr>Helvetica-Bold</vt:lpstr>
      <vt:lpstr>Segoe UI</vt:lpstr>
      <vt:lpstr>Verdana</vt:lpstr>
      <vt:lpstr>Wingdings</vt:lpstr>
      <vt:lpstr>1_Office 主题​​</vt:lpstr>
      <vt:lpstr>Google file system &amp;  from file system to key-value store </vt:lpstr>
      <vt:lpstr>Review: ways for accessing remote files </vt:lpstr>
      <vt:lpstr>Review: Network File System (NFS)</vt:lpstr>
      <vt:lpstr>Review: RPC implemented in NFS</vt:lpstr>
      <vt:lpstr>Review: Drawback of NFS </vt:lpstr>
      <vt:lpstr>Review: GFS</vt:lpstr>
      <vt:lpstr>GFS interface </vt:lpstr>
      <vt:lpstr>GFS uses one master, why? Make the design simple</vt:lpstr>
      <vt:lpstr>Client-GFS interaction model </vt:lpstr>
      <vt:lpstr>Reading a file in GFS (very similar to the naïve DFS)</vt:lpstr>
      <vt:lpstr>Writing a File in GFS (More complicated due to replication)</vt:lpstr>
      <vt:lpstr>Writing a File in GFS (More complicated due to replication)</vt:lpstr>
      <vt:lpstr>Writing a File in GFS: Two-phases</vt:lpstr>
      <vt:lpstr>Writing a File in GFS: Two-phases</vt:lpstr>
      <vt:lpstr>Writing a File in GFS: Two-phases</vt:lpstr>
      <vt:lpstr>The GFS write is beneficial for atomic append </vt:lpstr>
      <vt:lpstr>Naming in GFS: simple flat naming</vt:lpstr>
      <vt:lpstr>HDFS: another popular (open-source) DFS</vt:lpstr>
      <vt:lpstr>Design Goals &amp; Assumptions of HDFS</vt:lpstr>
      <vt:lpstr>HDFS files</vt:lpstr>
      <vt:lpstr>Recall GFS files</vt:lpstr>
      <vt:lpstr>Summary </vt:lpstr>
      <vt:lpstr>GFS or NFS are not Perfect </vt:lpstr>
      <vt:lpstr>GFS or NFS are not Perfect </vt:lpstr>
      <vt:lpstr>PowerPoint 演示文稿</vt:lpstr>
      <vt:lpstr>Recall: Different storage systems to support different type of data</vt:lpstr>
      <vt:lpstr>Key-value storage (KVS): system w/ a simpler API</vt:lpstr>
      <vt:lpstr>Naïve solution to implement a KVS atop of filesystem </vt:lpstr>
      <vt:lpstr>KVS’s workloads are different than the filesystem </vt:lpstr>
      <vt:lpstr>Naïve implement a KVS on the filesystem is inefficient</vt:lpstr>
      <vt:lpstr>Naïve implement a KVS on the filesystem is inefficient</vt:lpstr>
      <vt:lpstr>Building Key-value Storage on File System </vt:lpstr>
      <vt:lpstr>A naïve Key-Value Storage (KVS)</vt:lpstr>
      <vt:lpstr>Update(K,V) in the naïve KVS</vt:lpstr>
      <vt:lpstr>PowerPoint 演示文稿</vt:lpstr>
      <vt:lpstr>Storage Hierarchy </vt:lpstr>
      <vt:lpstr>Storage Hierarchy: asymmetric performance of disk</vt:lpstr>
      <vt:lpstr>Random access vs. Sequential access </vt:lpstr>
      <vt:lpstr>Update(K,V) in the naïve KVS</vt:lpstr>
      <vt:lpstr>Insert(K,V) in the naïve KVS</vt:lpstr>
      <vt:lpstr>File format of naïve KVS &amp; log file  </vt:lpstr>
      <vt:lpstr>Updates work Well, What about Get(K,V)? </vt:lpstr>
      <vt:lpstr>Method: Accelerate Get with index </vt:lpstr>
      <vt:lpstr>First try of index: an In-memory Hash Index</vt:lpstr>
      <vt:lpstr>Hash index &amp; log-structured data file </vt:lpstr>
      <vt:lpstr>Hash index &amp; log-structured data file </vt:lpstr>
      <vt:lpstr>Hash Index++: Put it (or partially) on the disk </vt:lpstr>
      <vt:lpstr>Linked-list based hash index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Cuckoo hashing</vt:lpstr>
      <vt:lpstr>Selecting a proper index for KV store is non-trivial </vt:lpstr>
      <vt:lpstr>Issues of using hash index &amp; log file</vt:lpstr>
      <vt:lpstr>Issues of using hash index &amp; log file</vt:lpstr>
      <vt:lpstr>How to prevent a file from growing forever? </vt:lpstr>
      <vt:lpstr>How to prevent a file from growing forever? </vt:lpstr>
      <vt:lpstr>How to prevent a file from growing forever? </vt:lpstr>
      <vt:lpstr>How to prevent a file from growing forever? </vt:lpstr>
      <vt:lpstr>Recall: how to handle delete() for log-structed file? </vt:lpstr>
      <vt:lpstr>Issues of using hash index &amp; segmented log file</vt:lpstr>
      <vt:lpstr>B-Tree (B+Tree) indexes: a form of ordered index </vt:lpstr>
      <vt:lpstr>B+Tree indexes</vt:lpstr>
      <vt:lpstr>B+Tree indexes example (fanout = 5)</vt:lpstr>
      <vt:lpstr>B+Tree indexes example: Get(2)</vt:lpstr>
      <vt:lpstr>B+Tree indexes example: Get(2)</vt:lpstr>
      <vt:lpstr>B+Tree indexes example: Update(2)</vt:lpstr>
      <vt:lpstr>B+Tree indexes example: insert(10)</vt:lpstr>
      <vt:lpstr>B+Tree indexes example: insert(10)</vt:lpstr>
      <vt:lpstr>B+Tree indexes example: insert(11)</vt:lpstr>
      <vt:lpstr>B+Tree indexes example: insert(11)</vt:lpstr>
      <vt:lpstr>B+Tree can support efficient range operations </vt:lpstr>
      <vt:lpstr>Question: need a B+Tree to index the values in the log? </vt:lpstr>
      <vt:lpstr>B-Tree indexes on the disk? </vt:lpstr>
      <vt:lpstr>PowerPoint 演示文稿</vt:lpstr>
      <vt:lpstr>Recall: segmented log file</vt:lpstr>
      <vt:lpstr>LSM Trees: SSTables (Sorted String Table)</vt:lpstr>
      <vt:lpstr>LSM Trees: SSTables (Sorted String Table)</vt:lpstr>
      <vt:lpstr>Benefits of SSTable (compared to original log file) </vt:lpstr>
      <vt:lpstr>Benefits of SSTable (compared to original log file) </vt:lpstr>
      <vt:lpstr>Benefits of SSTable (compared to original log file) </vt:lpstr>
      <vt:lpstr>How to maintain SSTable with sequential writes? </vt:lpstr>
      <vt:lpstr>How to maintain SSTable with sequential writes? </vt:lpstr>
      <vt:lpstr>How to maintain SSTable with sequential writes? </vt:lpstr>
      <vt:lpstr>How to maintain SSTable with sequential writes? </vt:lpstr>
      <vt:lpstr>Reads with MemTable + SSTable</vt:lpstr>
      <vt:lpstr>PowerPoint 演示文稿</vt:lpstr>
      <vt:lpstr>Organizing data sequentially has several drawbacks</vt:lpstr>
      <vt:lpstr>LSM Tree organizes SSTables in a hierarchy </vt:lpstr>
      <vt:lpstr>Hierarchy can speed up old value lookup</vt:lpstr>
      <vt:lpstr>Hierarchy can speed up range query</vt:lpstr>
      <vt:lpstr>Range Query in LSM Tree</vt:lpstr>
      <vt:lpstr>Example: Read in LSM-Tree (Similar to SSTables)</vt:lpstr>
      <vt:lpstr>Example: Read in LSM-Tree</vt:lpstr>
      <vt:lpstr>Example: Read in LSM-Tree</vt:lpstr>
      <vt:lpstr>Example: Read in LSM-Tree</vt:lpstr>
      <vt:lpstr>Example: insert/update in LSM-Tree</vt:lpstr>
      <vt:lpstr>Example: insert/update in LSM-Tree</vt:lpstr>
      <vt:lpstr>What about crash? </vt:lpstr>
      <vt:lpstr>LSM Tree Summary </vt:lpstr>
      <vt:lpstr>LSM Tree Summary </vt:lpstr>
      <vt:lpstr>LSM Tree Summary 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Write stall caused by compaction in LSM Tree</vt:lpstr>
      <vt:lpstr>PowerPoint 演示文稿</vt:lpstr>
      <vt:lpstr>In principle, hard to prevent</vt:lpstr>
      <vt:lpstr>In principle, hard to prevent</vt:lpstr>
      <vt:lpstr>LSM Tree Summary </vt:lpstr>
      <vt:lpstr>Slow lookup for non-existent key</vt:lpstr>
      <vt:lpstr>LSM Tree is a hot research topic today</vt:lpstr>
      <vt:lpstr>PowerPoint 演示文稿</vt:lpstr>
      <vt:lpstr>Review: large-scale websites</vt:lpstr>
      <vt:lpstr>PowerPoint 演示文稿</vt:lpstr>
      <vt:lpstr>Distributed key-value storage </vt:lpstr>
      <vt:lpstr>Summary of this lecture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星达 魏</cp:lastModifiedBy>
  <cp:revision>1715</cp:revision>
  <cp:lastPrinted>2020-03-02T13:38:09Z</cp:lastPrinted>
  <dcterms:created xsi:type="dcterms:W3CDTF">2017-11-24T09:35:45Z</dcterms:created>
  <dcterms:modified xsi:type="dcterms:W3CDTF">2024-10-17T05:42:52Z</dcterms:modified>
</cp:coreProperties>
</file>